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7" r:id="rId14"/>
    <p:sldId id="269" r:id="rId15"/>
    <p:sldId id="271" r:id="rId16"/>
    <p:sldId id="272" r:id="rId17"/>
    <p:sldId id="273" r:id="rId18"/>
    <p:sldId id="278"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3979" autoAdjust="0"/>
  </p:normalViewPr>
  <p:slideViewPr>
    <p:cSldViewPr snapToGrid="0">
      <p:cViewPr varScale="1">
        <p:scale>
          <a:sx n="50" d="100"/>
          <a:sy n="50" d="100"/>
        </p:scale>
        <p:origin x="-730" y="-77"/>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63E15-F2B4-43C2-A648-695B378AB0DB}" type="datetimeFigureOut">
              <a:rPr lang="el-GR" smtClean="0"/>
              <a:pPr/>
              <a:t>8/2/2021</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4D6A6-3EDE-44B7-882C-D01E9788DDA7}" type="slidenum">
              <a:rPr lang="el-GR" smtClean="0"/>
              <a:pPr/>
              <a:t>‹#›</a:t>
            </a:fld>
            <a:endParaRPr lang="el-GR"/>
          </a:p>
        </p:txBody>
      </p:sp>
    </p:spTree>
    <p:extLst>
      <p:ext uri="{BB962C8B-B14F-4D97-AF65-F5344CB8AC3E}">
        <p14:creationId xmlns:p14="http://schemas.microsoft.com/office/powerpoint/2010/main" xmlns="" val="313143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1" dirty="0">
              <a:solidFill>
                <a:schemeClr val="bg1"/>
              </a:solidFill>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1</a:t>
            </a:fld>
            <a:endParaRPr lang="el-GR"/>
          </a:p>
        </p:txBody>
      </p:sp>
    </p:spTree>
    <p:extLst>
      <p:ext uri="{BB962C8B-B14F-4D97-AF65-F5344CB8AC3E}">
        <p14:creationId xmlns:p14="http://schemas.microsoft.com/office/powerpoint/2010/main" xmlns="" val="93633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10</a:t>
            </a:fld>
            <a:endParaRPr lang="el-GR"/>
          </a:p>
        </p:txBody>
      </p:sp>
    </p:spTree>
    <p:extLst>
      <p:ext uri="{BB962C8B-B14F-4D97-AF65-F5344CB8AC3E}">
        <p14:creationId xmlns:p14="http://schemas.microsoft.com/office/powerpoint/2010/main" xmlns="" val="67915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11</a:t>
            </a:fld>
            <a:endParaRPr lang="el-GR"/>
          </a:p>
        </p:txBody>
      </p:sp>
    </p:spTree>
    <p:extLst>
      <p:ext uri="{BB962C8B-B14F-4D97-AF65-F5344CB8AC3E}">
        <p14:creationId xmlns:p14="http://schemas.microsoft.com/office/powerpoint/2010/main" xmlns="" val="345816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12</a:t>
            </a:fld>
            <a:endParaRPr lang="el-GR"/>
          </a:p>
        </p:txBody>
      </p:sp>
    </p:spTree>
    <p:extLst>
      <p:ext uri="{BB962C8B-B14F-4D97-AF65-F5344CB8AC3E}">
        <p14:creationId xmlns:p14="http://schemas.microsoft.com/office/powerpoint/2010/main" xmlns="" val="45265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13</a:t>
            </a:fld>
            <a:endParaRPr lang="el-GR"/>
          </a:p>
        </p:txBody>
      </p:sp>
    </p:spTree>
    <p:extLst>
      <p:ext uri="{BB962C8B-B14F-4D97-AF65-F5344CB8AC3E}">
        <p14:creationId xmlns:p14="http://schemas.microsoft.com/office/powerpoint/2010/main" xmlns="" val="232418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14</a:t>
            </a:fld>
            <a:endParaRPr lang="el-GR"/>
          </a:p>
        </p:txBody>
      </p:sp>
    </p:spTree>
    <p:extLst>
      <p:ext uri="{BB962C8B-B14F-4D97-AF65-F5344CB8AC3E}">
        <p14:creationId xmlns:p14="http://schemas.microsoft.com/office/powerpoint/2010/main" xmlns="" val="326259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15</a:t>
            </a:fld>
            <a:endParaRPr lang="el-GR"/>
          </a:p>
        </p:txBody>
      </p:sp>
    </p:spTree>
    <p:extLst>
      <p:ext uri="{BB962C8B-B14F-4D97-AF65-F5344CB8AC3E}">
        <p14:creationId xmlns:p14="http://schemas.microsoft.com/office/powerpoint/2010/main" xmlns="" val="26643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16</a:t>
            </a:fld>
            <a:endParaRPr lang="el-GR"/>
          </a:p>
        </p:txBody>
      </p:sp>
    </p:spTree>
    <p:extLst>
      <p:ext uri="{BB962C8B-B14F-4D97-AF65-F5344CB8AC3E}">
        <p14:creationId xmlns:p14="http://schemas.microsoft.com/office/powerpoint/2010/main" xmlns="" val="329028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17</a:t>
            </a:fld>
            <a:endParaRPr lang="el-GR"/>
          </a:p>
        </p:txBody>
      </p:sp>
    </p:spTree>
    <p:extLst>
      <p:ext uri="{BB962C8B-B14F-4D97-AF65-F5344CB8AC3E}">
        <p14:creationId xmlns:p14="http://schemas.microsoft.com/office/powerpoint/2010/main" xmlns="" val="130874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t> </a:t>
            </a:r>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18</a:t>
            </a:fld>
            <a:endParaRPr lang="el-GR"/>
          </a:p>
        </p:txBody>
      </p:sp>
    </p:spTree>
    <p:extLst>
      <p:ext uri="{BB962C8B-B14F-4D97-AF65-F5344CB8AC3E}">
        <p14:creationId xmlns:p14="http://schemas.microsoft.com/office/powerpoint/2010/main" xmlns="" val="1440865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i="1"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19</a:t>
            </a:fld>
            <a:endParaRPr lang="el-GR"/>
          </a:p>
        </p:txBody>
      </p:sp>
    </p:spTree>
    <p:extLst>
      <p:ext uri="{BB962C8B-B14F-4D97-AF65-F5344CB8AC3E}">
        <p14:creationId xmlns:p14="http://schemas.microsoft.com/office/powerpoint/2010/main" xmlns="" val="176376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2</a:t>
            </a:fld>
            <a:endParaRPr lang="el-GR"/>
          </a:p>
        </p:txBody>
      </p:sp>
    </p:spTree>
    <p:extLst>
      <p:ext uri="{BB962C8B-B14F-4D97-AF65-F5344CB8AC3E}">
        <p14:creationId xmlns:p14="http://schemas.microsoft.com/office/powerpoint/2010/main" xmlns="" val="2282220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1" kern="1200" dirty="0" smtClean="0">
              <a:solidFill>
                <a:schemeClr val="tx1"/>
              </a:solidFill>
              <a:effectLst/>
              <a:latin typeface="+mn-lt"/>
              <a:ea typeface="+mn-ea"/>
              <a:cs typeface="+mn-cs"/>
            </a:endParaRPr>
          </a:p>
          <a:p>
            <a:endParaRPr lang="el-GR"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20</a:t>
            </a:fld>
            <a:endParaRPr lang="el-GR"/>
          </a:p>
        </p:txBody>
      </p:sp>
    </p:spTree>
    <p:extLst>
      <p:ext uri="{BB962C8B-B14F-4D97-AF65-F5344CB8AC3E}">
        <p14:creationId xmlns:p14="http://schemas.microsoft.com/office/powerpoint/2010/main" xmlns="" val="14539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21</a:t>
            </a:fld>
            <a:endParaRPr lang="el-GR"/>
          </a:p>
        </p:txBody>
      </p:sp>
    </p:spTree>
    <p:extLst>
      <p:ext uri="{BB962C8B-B14F-4D97-AF65-F5344CB8AC3E}">
        <p14:creationId xmlns:p14="http://schemas.microsoft.com/office/powerpoint/2010/main" xmlns="" val="232452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3</a:t>
            </a:fld>
            <a:endParaRPr lang="el-GR"/>
          </a:p>
        </p:txBody>
      </p:sp>
    </p:spTree>
    <p:extLst>
      <p:ext uri="{BB962C8B-B14F-4D97-AF65-F5344CB8AC3E}">
        <p14:creationId xmlns:p14="http://schemas.microsoft.com/office/powerpoint/2010/main" xmlns="" val="31833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4</a:t>
            </a:fld>
            <a:endParaRPr lang="el-GR"/>
          </a:p>
        </p:txBody>
      </p:sp>
    </p:spTree>
    <p:extLst>
      <p:ext uri="{BB962C8B-B14F-4D97-AF65-F5344CB8AC3E}">
        <p14:creationId xmlns:p14="http://schemas.microsoft.com/office/powerpoint/2010/main" xmlns="" val="46363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5</a:t>
            </a:fld>
            <a:endParaRPr lang="el-GR"/>
          </a:p>
        </p:txBody>
      </p:sp>
    </p:spTree>
    <p:extLst>
      <p:ext uri="{BB962C8B-B14F-4D97-AF65-F5344CB8AC3E}">
        <p14:creationId xmlns:p14="http://schemas.microsoft.com/office/powerpoint/2010/main" xmlns="" val="113694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6</a:t>
            </a:fld>
            <a:endParaRPr lang="el-GR"/>
          </a:p>
        </p:txBody>
      </p:sp>
    </p:spTree>
    <p:extLst>
      <p:ext uri="{BB962C8B-B14F-4D97-AF65-F5344CB8AC3E}">
        <p14:creationId xmlns:p14="http://schemas.microsoft.com/office/powerpoint/2010/main" xmlns="" val="196775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7</a:t>
            </a:fld>
            <a:endParaRPr lang="el-GR"/>
          </a:p>
        </p:txBody>
      </p:sp>
    </p:spTree>
    <p:extLst>
      <p:ext uri="{BB962C8B-B14F-4D97-AF65-F5344CB8AC3E}">
        <p14:creationId xmlns:p14="http://schemas.microsoft.com/office/powerpoint/2010/main" xmlns="" val="220054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54D6A6-3EDE-44B7-882C-D01E9788DDA7}" type="slidenum">
              <a:rPr lang="el-GR" smtClean="0"/>
              <a:pPr/>
              <a:t>8</a:t>
            </a:fld>
            <a:endParaRPr lang="el-GR"/>
          </a:p>
        </p:txBody>
      </p:sp>
    </p:spTree>
    <p:extLst>
      <p:ext uri="{BB962C8B-B14F-4D97-AF65-F5344CB8AC3E}">
        <p14:creationId xmlns:p14="http://schemas.microsoft.com/office/powerpoint/2010/main" xmlns="" val="283517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i="0" kern="1200" dirty="0" smtClean="0">
                <a:solidFill>
                  <a:schemeClr val="tx1"/>
                </a:solidFill>
                <a:effectLst/>
                <a:latin typeface="+mn-lt"/>
                <a:ea typeface="+mn-ea"/>
                <a:cs typeface="+mn-cs"/>
              </a:rPr>
              <a:t> </a:t>
            </a:r>
          </a:p>
          <a:p>
            <a:r>
              <a:rPr lang="el-GR" sz="1200" kern="1200" dirty="0" smtClean="0">
                <a:solidFill>
                  <a:schemeClr val="tx1"/>
                </a:solidFill>
                <a:effectLst/>
                <a:latin typeface="+mn-lt"/>
                <a:ea typeface="+mn-ea"/>
                <a:cs typeface="+mn-cs"/>
              </a:rPr>
              <a:t> </a:t>
            </a:r>
          </a:p>
          <a:p>
            <a:r>
              <a:rPr lang="el-GR" sz="1200" b="1" kern="1200" dirty="0" smtClean="0">
                <a:solidFill>
                  <a:schemeClr val="tx1"/>
                </a:solidFill>
                <a:effectLst/>
                <a:latin typeface="+mn-lt"/>
                <a:ea typeface="+mn-ea"/>
                <a:cs typeface="+mn-cs"/>
              </a:rPr>
              <a:t/>
            </a:r>
            <a:br>
              <a:rPr lang="el-GR" sz="1200" b="1" kern="1200" dirty="0" smtClean="0">
                <a:solidFill>
                  <a:schemeClr val="tx1"/>
                </a:solidFill>
                <a:effectLst/>
                <a:latin typeface="+mn-lt"/>
                <a:ea typeface="+mn-ea"/>
                <a:cs typeface="+mn-cs"/>
              </a:rPr>
            </a:br>
            <a:r>
              <a:rPr lang="el-GR" sz="1200" b="1"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1454D6A6-3EDE-44B7-882C-D01E9788DDA7}" type="slidenum">
              <a:rPr lang="el-GR" smtClean="0"/>
              <a:pPr/>
              <a:t>9</a:t>
            </a:fld>
            <a:endParaRPr lang="el-GR"/>
          </a:p>
        </p:txBody>
      </p:sp>
    </p:spTree>
    <p:extLst>
      <p:ext uri="{BB962C8B-B14F-4D97-AF65-F5344CB8AC3E}">
        <p14:creationId xmlns:p14="http://schemas.microsoft.com/office/powerpoint/2010/main" xmlns="" val="78423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71019"/>
            <a:ext cx="12192000" cy="1542599"/>
          </a:xfrm>
        </p:spPr>
        <p:txBody>
          <a:bodyPr>
            <a:normAutofit/>
          </a:bodyPr>
          <a:lstStyle/>
          <a:p>
            <a:pPr algn="ctr">
              <a:lnSpc>
                <a:spcPct val="110000"/>
              </a:lnSpc>
              <a:spcBef>
                <a:spcPts val="0"/>
              </a:spcBef>
            </a:pPr>
            <a:r>
              <a:rPr lang="el-GR" sz="2800" b="1" dirty="0" smtClean="0"/>
              <a:t>ΠΡΟΤΑΣΕΙΣ  ΓΙΑ ΤΗΝ ΚΑΛΥΤΕΡΗ ΔΙΑΧΕΙΡΙΣΗ ΤΩΝ ΓΟΝΕΩΝ </a:t>
            </a:r>
          </a:p>
          <a:p>
            <a:pPr algn="ctr">
              <a:lnSpc>
                <a:spcPct val="110000"/>
              </a:lnSpc>
              <a:spcBef>
                <a:spcPts val="0"/>
              </a:spcBef>
            </a:pPr>
            <a:r>
              <a:rPr lang="el-GR" sz="2800" b="1" dirty="0" smtClean="0"/>
              <a:t>ΜΕΣΑ </a:t>
            </a:r>
            <a:r>
              <a:rPr lang="el-GR" sz="2800" b="1" dirty="0"/>
              <a:t>ΑΠΟ ΤΗΝ </a:t>
            </a:r>
            <a:r>
              <a:rPr lang="el-GR" sz="2800" b="1" dirty="0" smtClean="0"/>
              <a:t>ΕΝΙΣΧΥΣΗ ΤΩΝ ΕΠΙΚΟΙΝΩΝΙΑΚΩΝ ΔΕΞΙΟΤΗΤΩΝ </a:t>
            </a:r>
          </a:p>
          <a:p>
            <a:pPr algn="ctr">
              <a:lnSpc>
                <a:spcPct val="110000"/>
              </a:lnSpc>
              <a:spcBef>
                <a:spcPts val="0"/>
              </a:spcBef>
            </a:pPr>
            <a:r>
              <a:rPr lang="el-GR" sz="2800" b="1" dirty="0" smtClean="0"/>
              <a:t>ΤΩΝ ΝΗΠΙΑΓΩΓΩΝ </a:t>
            </a:r>
            <a:endParaRPr lang="el-GR" sz="2800" dirty="0"/>
          </a:p>
        </p:txBody>
      </p:sp>
      <p:pic>
        <p:nvPicPr>
          <p:cNvPr id="5" name="Picture 4" descr="C:\Users\kpate\Desktop\download.jpg"/>
          <p:cNvPicPr/>
          <p:nvPr/>
        </p:nvPicPr>
        <p:blipFill>
          <a:blip r:embed="rId3">
            <a:extLst>
              <a:ext uri="{28A0092B-C50C-407E-A947-70E740481C1C}">
                <a14:useLocalDpi xmlns:a14="http://schemas.microsoft.com/office/drawing/2010/main" xmlns="" val="0"/>
              </a:ext>
            </a:extLst>
          </a:blip>
          <a:srcRect/>
          <a:stretch>
            <a:fillRect/>
          </a:stretch>
        </p:blipFill>
        <p:spPr bwMode="auto">
          <a:xfrm>
            <a:off x="5040312" y="451269"/>
            <a:ext cx="2111375" cy="2155508"/>
          </a:xfrm>
          <a:prstGeom prst="rect">
            <a:avLst/>
          </a:prstGeom>
          <a:noFill/>
          <a:ln>
            <a:noFill/>
          </a:ln>
        </p:spPr>
      </p:pic>
      <p:sp>
        <p:nvSpPr>
          <p:cNvPr id="6" name="TextBox 5"/>
          <p:cNvSpPr txBox="1"/>
          <p:nvPr/>
        </p:nvSpPr>
        <p:spPr>
          <a:xfrm>
            <a:off x="3078634" y="5525729"/>
            <a:ext cx="6034729" cy="646331"/>
          </a:xfrm>
          <a:prstGeom prst="rect">
            <a:avLst/>
          </a:prstGeom>
          <a:noFill/>
        </p:spPr>
        <p:txBody>
          <a:bodyPr wrap="none" rtlCol="0">
            <a:spAutoFit/>
          </a:bodyPr>
          <a:lstStyle/>
          <a:p>
            <a:pPr algn="ctr"/>
            <a:r>
              <a:rPr lang="el-GR" dirty="0" smtClean="0">
                <a:latin typeface="Calibri" panose="020F0502020204030204" pitchFamily="34" charset="0"/>
                <a:cs typeface="Calibri" panose="020F0502020204030204" pitchFamily="34" charset="0"/>
              </a:rPr>
              <a:t>ΠΑΠΠΑ ΕΛΕΝΗ, ΚΟΙΝΩΝΙΚΗ ΛΕΙΤΟΥΡΓΟΣ 1</a:t>
            </a:r>
            <a:r>
              <a:rPr lang="el-GR" baseline="30000" dirty="0" smtClean="0">
                <a:latin typeface="Calibri" panose="020F0502020204030204" pitchFamily="34" charset="0"/>
                <a:cs typeface="Calibri" panose="020F0502020204030204" pitchFamily="34" charset="0"/>
              </a:rPr>
              <a:t>ου</a:t>
            </a:r>
            <a:r>
              <a:rPr lang="el-GR" dirty="0" smtClean="0">
                <a:latin typeface="Calibri" panose="020F0502020204030204" pitchFamily="34" charset="0"/>
                <a:cs typeface="Calibri" panose="020F0502020204030204" pitchFamily="34" charset="0"/>
              </a:rPr>
              <a:t> ΚΕΣΥ ΑΝ. ΑΤΤΙΚΗΣ</a:t>
            </a:r>
          </a:p>
          <a:p>
            <a:pPr algn="ctr"/>
            <a:r>
              <a:rPr lang="el-GR" dirty="0" smtClean="0">
                <a:latin typeface="Calibri" panose="020F0502020204030204" pitchFamily="34" charset="0"/>
                <a:cs typeface="Calibri" panose="020F0502020204030204" pitchFamily="34" charset="0"/>
              </a:rPr>
              <a:t>ΦΕΒΡΟΥΑΡΙΟΣ 2021</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74612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198" y="2225372"/>
            <a:ext cx="4195801" cy="529632"/>
          </a:xfrm>
          <a:prstGeom prst="rect">
            <a:avLst/>
          </a:prstGeom>
        </p:spPr>
        <p:txBody>
          <a:bodyPr wrap="square">
            <a:spAutoFit/>
          </a:bodyPr>
          <a:lstStyle/>
          <a:p>
            <a:pPr algn="ctr">
              <a:lnSpc>
                <a:spcPct val="107000"/>
              </a:lnSpc>
              <a:spcAft>
                <a:spcPts val="800"/>
              </a:spcAft>
            </a:pPr>
            <a:r>
              <a:rPr lang="el-GR" sz="2800" b="1" dirty="0">
                <a:ea typeface="Calibri" panose="020F0502020204030204" pitchFamily="34" charset="0"/>
                <a:cs typeface="Times New Roman" panose="02020603050405020304" pitchFamily="18" charset="0"/>
              </a:rPr>
              <a:t>Α1.</a:t>
            </a:r>
            <a:r>
              <a:rPr lang="el-GR" sz="2800" dirty="0">
                <a:ea typeface="Calibri" panose="020F0502020204030204" pitchFamily="34" charset="0"/>
                <a:cs typeface="Times New Roman" panose="02020603050405020304" pitchFamily="18" charset="0"/>
              </a:rPr>
              <a:t> </a:t>
            </a:r>
            <a:r>
              <a:rPr lang="el-GR" sz="2800" b="1" dirty="0">
                <a:ea typeface="Calibri" panose="020F0502020204030204" pitchFamily="34" charset="0"/>
                <a:cs typeface="Times New Roman" panose="02020603050405020304" pitchFamily="18" charset="0"/>
              </a:rPr>
              <a:t> ΜΗ ΛΕΚΤΙΚΗ ΣΤΑΣΗ</a:t>
            </a:r>
            <a:endParaRPr lang="el-GR" sz="2800" dirty="0">
              <a:ea typeface="Calibri" panose="020F0502020204030204" pitchFamily="34" charset="0"/>
              <a:cs typeface="Times New Roman" panose="02020603050405020304" pitchFamily="18" charset="0"/>
            </a:endParaRPr>
          </a:p>
        </p:txBody>
      </p:sp>
      <p:pic>
        <p:nvPicPr>
          <p:cNvPr id="8" name="Picture 7" descr="C:\Users\kpate\Desktop\a.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7407" y="2225372"/>
            <a:ext cx="4152275" cy="3402768"/>
          </a:xfrm>
          <a:prstGeom prst="rect">
            <a:avLst/>
          </a:prstGeom>
          <a:noFill/>
          <a:ln>
            <a:noFill/>
          </a:ln>
        </p:spPr>
      </p:pic>
      <p:sp>
        <p:nvSpPr>
          <p:cNvPr id="9" name="Rectangle 8"/>
          <p:cNvSpPr/>
          <p:nvPr/>
        </p:nvSpPr>
        <p:spPr>
          <a:xfrm>
            <a:off x="1245824" y="2782810"/>
            <a:ext cx="5893106" cy="2923877"/>
          </a:xfrm>
          <a:prstGeom prst="rect">
            <a:avLst/>
          </a:prstGeom>
        </p:spPr>
        <p:txBody>
          <a:bodyPr wrap="square">
            <a:spAutoFit/>
          </a:bodyPr>
          <a:lstStyle/>
          <a:p>
            <a:pPr marL="342900" indent="-342900">
              <a:spcAft>
                <a:spcPts val="1200"/>
              </a:spcAft>
              <a:buFont typeface="Arial" panose="020B0604020202020204" pitchFamily="34" charset="0"/>
              <a:buChar char="•"/>
            </a:pPr>
            <a:r>
              <a:rPr lang="el-GR" sz="2400" b="1" dirty="0" smtClean="0"/>
              <a:t>Οπτική </a:t>
            </a:r>
            <a:r>
              <a:rPr lang="el-GR" sz="2400" b="1" dirty="0"/>
              <a:t>επαφή</a:t>
            </a:r>
          </a:p>
          <a:p>
            <a:pPr marL="342900" indent="-342900">
              <a:spcAft>
                <a:spcPts val="1200"/>
              </a:spcAft>
              <a:buFont typeface="Arial" panose="020B0604020202020204" pitchFamily="34" charset="0"/>
              <a:buChar char="•"/>
            </a:pPr>
            <a:r>
              <a:rPr lang="el-GR" sz="2400" b="1" dirty="0" smtClean="0"/>
              <a:t>Κατάλληλη </a:t>
            </a:r>
            <a:r>
              <a:rPr lang="el-GR" sz="2400" b="1" dirty="0"/>
              <a:t>στάση σώματος</a:t>
            </a:r>
          </a:p>
          <a:p>
            <a:pPr marL="342900" indent="-342900" fontAlgn="base">
              <a:spcAft>
                <a:spcPts val="1200"/>
              </a:spcAft>
              <a:buFont typeface="Arial" panose="020B0604020202020204" pitchFamily="34" charset="0"/>
              <a:buChar char="•"/>
            </a:pPr>
            <a:r>
              <a:rPr lang="el-GR" sz="2400" b="1" dirty="0" smtClean="0"/>
              <a:t>Χαμηλό </a:t>
            </a:r>
            <a:r>
              <a:rPr lang="el-GR" sz="2400" b="1" dirty="0"/>
              <a:t>και ήρεμο τόνο φωνής</a:t>
            </a:r>
          </a:p>
          <a:p>
            <a:pPr marL="342900" indent="-342900" fontAlgn="base">
              <a:spcAft>
                <a:spcPts val="1200"/>
              </a:spcAft>
              <a:buFont typeface="Arial" panose="020B0604020202020204" pitchFamily="34" charset="0"/>
              <a:buChar char="•"/>
            </a:pPr>
            <a:r>
              <a:rPr lang="el-GR" sz="2400" b="1" dirty="0" smtClean="0"/>
              <a:t>Εκδήλωση </a:t>
            </a:r>
            <a:r>
              <a:rPr lang="el-GR" sz="2400" b="1" dirty="0"/>
              <a:t>ανάλογων </a:t>
            </a:r>
            <a:r>
              <a:rPr lang="el-GR" sz="2400" b="1" dirty="0" smtClean="0"/>
              <a:t>συναισθημάτων</a:t>
            </a:r>
          </a:p>
          <a:p>
            <a:pPr marL="342900" indent="-342900" fontAlgn="base">
              <a:spcAft>
                <a:spcPts val="1200"/>
              </a:spcAft>
              <a:buFont typeface="Arial" panose="020B0604020202020204" pitchFamily="34" charset="0"/>
              <a:buChar char="•"/>
            </a:pPr>
            <a:r>
              <a:rPr lang="el-GR" sz="2400" b="1" dirty="0" smtClean="0"/>
              <a:t>Φυσική </a:t>
            </a:r>
            <a:r>
              <a:rPr lang="el-GR" sz="2400" b="1" dirty="0"/>
              <a:t>απόσταση που διευκολύνει </a:t>
            </a:r>
            <a:r>
              <a:rPr lang="el-GR" sz="2400" b="1" dirty="0" smtClean="0"/>
              <a:t>την </a:t>
            </a:r>
            <a:r>
              <a:rPr lang="el-GR" sz="2400" b="1" dirty="0"/>
              <a:t>επικοινωνία</a:t>
            </a:r>
            <a:endParaRPr lang="el-GR" sz="2400" b="1" dirty="0">
              <a:latin typeface="Calibri" panose="020F0502020204030204" pitchFamily="34" charset="0"/>
              <a:cs typeface="Times New Roman" panose="02020603050405020304" pitchFamily="18" charset="0"/>
            </a:endParaRPr>
          </a:p>
        </p:txBody>
      </p:sp>
      <p:sp>
        <p:nvSpPr>
          <p:cNvPr id="7"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Tree>
    <p:extLst>
      <p:ext uri="{BB962C8B-B14F-4D97-AF65-F5344CB8AC3E}">
        <p14:creationId xmlns:p14="http://schemas.microsoft.com/office/powerpoint/2010/main" xmlns="" val="245388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348" y="1049831"/>
            <a:ext cx="5351488" cy="529632"/>
          </a:xfrm>
          <a:prstGeom prst="rect">
            <a:avLst/>
          </a:prstGeom>
        </p:spPr>
        <p:txBody>
          <a:bodyPr wrap="square">
            <a:spAutoFit/>
          </a:bodyPr>
          <a:lstStyle/>
          <a:p>
            <a:pPr algn="ctr">
              <a:lnSpc>
                <a:spcPct val="107000"/>
              </a:lnSpc>
              <a:spcAft>
                <a:spcPts val="800"/>
              </a:spcAft>
            </a:pPr>
            <a:r>
              <a:rPr lang="el-GR" sz="2800" b="1" dirty="0" smtClean="0">
                <a:ea typeface="Calibri" panose="020F0502020204030204" pitchFamily="34" charset="0"/>
                <a:cs typeface="Times New Roman" panose="02020603050405020304" pitchFamily="18" charset="0"/>
              </a:rPr>
              <a:t>Α2. ΛΕΚΤΙΚΗ ΕΠΙΚΟΙΝΩΝΙΑ</a:t>
            </a:r>
            <a:endParaRPr lang="el-GR" sz="2800" dirty="0">
              <a:ea typeface="Calibri" panose="020F0502020204030204" pitchFamily="34" charset="0"/>
              <a:cs typeface="Times New Roman" panose="02020603050405020304" pitchFamily="18" charset="0"/>
            </a:endParaRPr>
          </a:p>
        </p:txBody>
      </p:sp>
      <p:sp>
        <p:nvSpPr>
          <p:cNvPr id="12" name="Rectangle 11"/>
          <p:cNvSpPr/>
          <p:nvPr/>
        </p:nvSpPr>
        <p:spPr>
          <a:xfrm>
            <a:off x="1006198" y="1615312"/>
            <a:ext cx="5583788" cy="2083327"/>
          </a:xfrm>
          <a:prstGeom prst="rect">
            <a:avLst/>
          </a:prstGeom>
        </p:spPr>
        <p:txBody>
          <a:bodyPr wrap="square">
            <a:spAutoFit/>
          </a:bodyPr>
          <a:lstStyle/>
          <a:p>
            <a:pPr>
              <a:lnSpc>
                <a:spcPct val="107000"/>
              </a:lnSpc>
              <a:spcAft>
                <a:spcPts val="800"/>
              </a:spcAft>
            </a:pPr>
            <a:r>
              <a:rPr lang="el-GR" sz="2400" b="1" dirty="0">
                <a:ea typeface="Calibri" panose="020F0502020204030204" pitchFamily="34" charset="0"/>
                <a:cs typeface="Times New Roman" panose="02020603050405020304" pitchFamily="18" charset="0"/>
              </a:rPr>
              <a:t>α.</a:t>
            </a:r>
            <a:r>
              <a:rPr lang="el-GR" sz="2400" dirty="0">
                <a:ea typeface="Calibri" panose="020F0502020204030204" pitchFamily="34" charset="0"/>
                <a:cs typeface="Times New Roman" panose="02020603050405020304" pitchFamily="18" charset="0"/>
              </a:rPr>
              <a:t> </a:t>
            </a:r>
            <a:r>
              <a:rPr lang="el-GR" sz="2400" b="1" dirty="0">
                <a:ea typeface="Calibri" panose="020F0502020204030204" pitchFamily="34" charset="0"/>
                <a:cs typeface="Times New Roman" panose="02020603050405020304" pitchFamily="18" charset="0"/>
              </a:rPr>
              <a:t>Διατύπωση κατάλληλων ερωτήσεων</a:t>
            </a:r>
            <a:endParaRPr lang="el-GR" sz="2400" dirty="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l-GR" b="1" dirty="0" smtClean="0">
                <a:ea typeface="Calibri" panose="020F0502020204030204" pitchFamily="34" charset="0"/>
                <a:cs typeface="Times New Roman" panose="02020603050405020304" pitchFamily="18" charset="0"/>
              </a:rPr>
              <a:t>Σχετικές </a:t>
            </a:r>
            <a:r>
              <a:rPr lang="el-GR" b="1" dirty="0">
                <a:ea typeface="Calibri" panose="020F0502020204030204" pitchFamily="34" charset="0"/>
                <a:cs typeface="Times New Roman" panose="02020603050405020304" pitchFamily="18" charset="0"/>
              </a:rPr>
              <a:t>με το </a:t>
            </a:r>
            <a:r>
              <a:rPr lang="el-GR" b="1" dirty="0" smtClean="0">
                <a:ea typeface="Calibri" panose="020F0502020204030204" pitchFamily="34" charset="0"/>
                <a:cs typeface="Times New Roman" panose="02020603050405020304" pitchFamily="18" charset="0"/>
              </a:rPr>
              <a:t>θέμα</a:t>
            </a:r>
            <a:endParaRPr lang="en-US" b="1"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l-GR" b="1" dirty="0" smtClean="0">
                <a:ea typeface="Calibri" panose="020F0502020204030204" pitchFamily="34" charset="0"/>
                <a:cs typeface="Times New Roman" panose="02020603050405020304" pitchFamily="18" charset="0"/>
              </a:rPr>
              <a:t>Δείχνουν </a:t>
            </a:r>
            <a:r>
              <a:rPr lang="el-GR" b="1" dirty="0">
                <a:ea typeface="Calibri" panose="020F0502020204030204" pitchFamily="34" charset="0"/>
                <a:cs typeface="Times New Roman" panose="02020603050405020304" pitchFamily="18" charset="0"/>
              </a:rPr>
              <a:t>γνήσιο ενδιαφέρον και </a:t>
            </a:r>
            <a:r>
              <a:rPr lang="el-GR" b="1" dirty="0" smtClean="0">
                <a:ea typeface="Calibri" panose="020F0502020204030204" pitchFamily="34" charset="0"/>
                <a:cs typeface="Times New Roman" panose="02020603050405020304" pitchFamily="18" charset="0"/>
              </a:rPr>
              <a:t>ανησυχία</a:t>
            </a:r>
            <a:endParaRPr lang="en-US" b="1"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l-GR" b="1" dirty="0" smtClean="0">
                <a:ea typeface="Calibri" panose="020F0502020204030204" pitchFamily="34" charset="0"/>
                <a:cs typeface="Times New Roman" panose="02020603050405020304" pitchFamily="18" charset="0"/>
              </a:rPr>
              <a:t>Συγκέντρωση </a:t>
            </a:r>
            <a:r>
              <a:rPr lang="el-GR" b="1" dirty="0">
                <a:ea typeface="Calibri" panose="020F0502020204030204" pitchFamily="34" charset="0"/>
                <a:cs typeface="Times New Roman" panose="02020603050405020304" pitchFamily="18" charset="0"/>
              </a:rPr>
              <a:t>απαραίτητων </a:t>
            </a:r>
            <a:r>
              <a:rPr lang="el-GR" b="1" dirty="0" smtClean="0">
                <a:ea typeface="Calibri" panose="020F0502020204030204" pitchFamily="34" charset="0"/>
                <a:cs typeface="Times New Roman" panose="02020603050405020304" pitchFamily="18" charset="0"/>
              </a:rPr>
              <a:t>πληροφοριών</a:t>
            </a:r>
            <a:endParaRPr lang="en-US" b="1"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l-GR" b="1" dirty="0" smtClean="0">
                <a:ea typeface="Calibri" panose="020F0502020204030204" pitchFamily="34" charset="0"/>
                <a:cs typeface="Times New Roman" panose="02020603050405020304" pitchFamily="18" charset="0"/>
              </a:rPr>
              <a:t>Διευκρίνιση </a:t>
            </a:r>
            <a:r>
              <a:rPr lang="el-GR" b="1" dirty="0">
                <a:ea typeface="Calibri" panose="020F0502020204030204" pitchFamily="34" charset="0"/>
                <a:cs typeface="Times New Roman" panose="02020603050405020304" pitchFamily="18" charset="0"/>
              </a:rPr>
              <a:t>ασαφών </a:t>
            </a:r>
            <a:r>
              <a:rPr lang="el-GR" b="1" dirty="0" smtClean="0">
                <a:ea typeface="Calibri" panose="020F0502020204030204" pitchFamily="34" charset="0"/>
                <a:cs typeface="Times New Roman" panose="02020603050405020304" pitchFamily="18" charset="0"/>
              </a:rPr>
              <a:t>σημείων</a:t>
            </a:r>
            <a:endParaRPr lang="en-US" b="1" dirty="0" smtClean="0">
              <a:ea typeface="Calibri" panose="020F0502020204030204" pitchFamily="34" charset="0"/>
              <a:cs typeface="Times New Roman" panose="02020603050405020304" pitchFamily="18" charset="0"/>
            </a:endParaRPr>
          </a:p>
        </p:txBody>
      </p:sp>
      <p:pic>
        <p:nvPicPr>
          <p:cNvPr id="14" name="Picture 13" descr="Η μη λεκτική επικοινωνία"/>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6136" y="953729"/>
            <a:ext cx="3991897" cy="3107530"/>
          </a:xfrm>
          <a:prstGeom prst="rect">
            <a:avLst/>
          </a:prstGeom>
          <a:noFill/>
          <a:ln>
            <a:noFill/>
          </a:ln>
        </p:spPr>
      </p:pic>
      <p:graphicFrame>
        <p:nvGraphicFramePr>
          <p:cNvPr id="15" name="Table 14"/>
          <p:cNvGraphicFramePr>
            <a:graphicFrameLocks noGrp="1"/>
          </p:cNvGraphicFramePr>
          <p:nvPr>
            <p:extLst>
              <p:ext uri="{D42A27DB-BD31-4B8C-83A1-F6EECF244321}">
                <p14:modId xmlns:p14="http://schemas.microsoft.com/office/powerpoint/2010/main" xmlns="" val="1413944303"/>
              </p:ext>
            </p:extLst>
          </p:nvPr>
        </p:nvGraphicFramePr>
        <p:xfrm>
          <a:off x="128584" y="4166405"/>
          <a:ext cx="11951120" cy="2535475"/>
        </p:xfrm>
        <a:graphic>
          <a:graphicData uri="http://schemas.openxmlformats.org/drawingml/2006/table">
            <a:tbl>
              <a:tblPr firstRow="1" bandRow="1">
                <a:tableStyleId>{5C22544A-7EE6-4342-B048-85BDC9FD1C3A}</a:tableStyleId>
              </a:tblPr>
              <a:tblGrid>
                <a:gridCol w="5975560">
                  <a:extLst>
                    <a:ext uri="{9D8B030D-6E8A-4147-A177-3AD203B41FA5}">
                      <a16:colId xmlns:a16="http://schemas.microsoft.com/office/drawing/2014/main" xmlns="" val="535302058"/>
                    </a:ext>
                  </a:extLst>
                </a:gridCol>
                <a:gridCol w="5975560">
                  <a:extLst>
                    <a:ext uri="{9D8B030D-6E8A-4147-A177-3AD203B41FA5}">
                      <a16:colId xmlns:a16="http://schemas.microsoft.com/office/drawing/2014/main" xmlns="" val="1282695455"/>
                    </a:ext>
                  </a:extLst>
                </a:gridCol>
              </a:tblGrid>
              <a:tr h="372680">
                <a:tc>
                  <a:txBody>
                    <a:bodyPr/>
                    <a:lstStyle/>
                    <a:p>
                      <a:pPr algn="ctr"/>
                      <a:r>
                        <a:rPr lang="el-GR" sz="2000" b="1" i="0" kern="1200" dirty="0" smtClean="0">
                          <a:solidFill>
                            <a:schemeClr val="lt1"/>
                          </a:solidFill>
                          <a:effectLst/>
                          <a:latin typeface="+mn-lt"/>
                          <a:ea typeface="+mn-ea"/>
                          <a:cs typeface="+mn-cs"/>
                        </a:rPr>
                        <a:t>Παραδείγματα Κλειστών</a:t>
                      </a:r>
                      <a:r>
                        <a:rPr lang="el-GR" sz="2000" b="1" i="0" kern="1200" baseline="0" dirty="0" smtClean="0">
                          <a:solidFill>
                            <a:schemeClr val="lt1"/>
                          </a:solidFill>
                          <a:effectLst/>
                          <a:latin typeface="+mn-lt"/>
                          <a:ea typeface="+mn-ea"/>
                          <a:cs typeface="+mn-cs"/>
                        </a:rPr>
                        <a:t> Ερωτήσεων </a:t>
                      </a:r>
                      <a:endParaRPr lang="el-GR" sz="2000" i="0" dirty="0"/>
                    </a:p>
                  </a:txBody>
                  <a:tcPr/>
                </a:tc>
                <a:tc>
                  <a:txBody>
                    <a:bodyPr/>
                    <a:lstStyle/>
                    <a:p>
                      <a:pPr algn="ctr"/>
                      <a:r>
                        <a:rPr lang="el-GR" sz="2000" dirty="0" smtClean="0"/>
                        <a:t>Παραδείγματα Ανοιχτών</a:t>
                      </a:r>
                      <a:r>
                        <a:rPr lang="el-GR" sz="2000" baseline="0" dirty="0" smtClean="0"/>
                        <a:t> Ερωτήσεων</a:t>
                      </a:r>
                    </a:p>
                  </a:txBody>
                  <a:tcPr/>
                </a:tc>
                <a:extLst>
                  <a:ext uri="{0D108BD9-81ED-4DB2-BD59-A6C34878D82A}">
                    <a16:rowId xmlns:a16="http://schemas.microsoft.com/office/drawing/2014/main" xmlns="" val="3621707119"/>
                  </a:ext>
                </a:extLst>
              </a:tr>
              <a:tr h="344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dirty="0" smtClean="0">
                          <a:solidFill>
                            <a:schemeClr val="dk1"/>
                          </a:solidFill>
                          <a:effectLst/>
                          <a:latin typeface="+mn-lt"/>
                          <a:ea typeface="+mn-ea"/>
                          <a:cs typeface="+mn-cs"/>
                        </a:rPr>
                        <a:t>«Είναι»</a:t>
                      </a:r>
                      <a:r>
                        <a:rPr lang="el-GR" sz="1800" i="1" kern="1200" dirty="0" smtClean="0">
                          <a:solidFill>
                            <a:schemeClr val="dk1"/>
                          </a:solidFill>
                          <a:effectLst/>
                          <a:latin typeface="+mn-lt"/>
                          <a:ea typeface="+mn-ea"/>
                          <a:cs typeface="+mn-cs"/>
                        </a:rPr>
                        <a:t> αυτόνομο στην τουαλέτα;</a:t>
                      </a:r>
                      <a:endParaRPr lang="el-GR" sz="18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dirty="0" smtClean="0">
                          <a:solidFill>
                            <a:schemeClr val="dk1"/>
                          </a:solidFill>
                          <a:effectLst/>
                          <a:latin typeface="+mn-lt"/>
                          <a:ea typeface="+mn-ea"/>
                          <a:cs typeface="+mn-cs"/>
                        </a:rPr>
                        <a:t>«Τι σας προβληματίζει» </a:t>
                      </a:r>
                      <a:r>
                        <a:rPr lang="el-GR" sz="1800" i="1" kern="1200" dirty="0" smtClean="0">
                          <a:solidFill>
                            <a:schemeClr val="dk1"/>
                          </a:solidFill>
                          <a:effectLst/>
                          <a:latin typeface="+mn-lt"/>
                          <a:ea typeface="+mn-ea"/>
                          <a:cs typeface="+mn-cs"/>
                        </a:rPr>
                        <a:t>ως προς τον έλεγχο σφιγκτήρων; </a:t>
                      </a:r>
                      <a:endParaRPr lang="el-GR"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010575151"/>
                  </a:ext>
                </a:extLst>
              </a:tr>
              <a:tr h="602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dirty="0" smtClean="0">
                          <a:solidFill>
                            <a:schemeClr val="dk1"/>
                          </a:solidFill>
                          <a:effectLst/>
                          <a:latin typeface="+mn-lt"/>
                          <a:ea typeface="+mn-ea"/>
                          <a:cs typeface="+mn-cs"/>
                        </a:rPr>
                        <a:t>«Νομίζετε»</a:t>
                      </a:r>
                      <a:r>
                        <a:rPr lang="el-GR" sz="1800" i="1" kern="1200" dirty="0" smtClean="0">
                          <a:solidFill>
                            <a:schemeClr val="dk1"/>
                          </a:solidFill>
                          <a:effectLst/>
                          <a:latin typeface="+mn-lt"/>
                          <a:ea typeface="+mn-ea"/>
                          <a:cs typeface="+mn-cs"/>
                        </a:rPr>
                        <a:t> ότι έχει κατακτήσει την εννοιολογική κατανόηση των αριθμών μέχρι το 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dirty="0" smtClean="0">
                          <a:solidFill>
                            <a:schemeClr val="dk1"/>
                          </a:solidFill>
                          <a:effectLst/>
                          <a:latin typeface="+mn-lt"/>
                          <a:ea typeface="+mn-ea"/>
                          <a:cs typeface="+mn-cs"/>
                        </a:rPr>
                        <a:t>«Πώς αισθάνεσθε» </a:t>
                      </a:r>
                      <a:r>
                        <a:rPr lang="el-GR" sz="1800" i="1" kern="1200" dirty="0" smtClean="0">
                          <a:solidFill>
                            <a:schemeClr val="dk1"/>
                          </a:solidFill>
                          <a:effectLst/>
                          <a:latin typeface="+mn-lt"/>
                          <a:ea typeface="+mn-ea"/>
                          <a:cs typeface="+mn-cs"/>
                        </a:rPr>
                        <a:t>όταν ακούτε ότι το παιδί σας  επιτίθεται στους συμμαθητές του;</a:t>
                      </a:r>
                    </a:p>
                  </a:txBody>
                  <a:tcPr/>
                </a:tc>
                <a:extLst>
                  <a:ext uri="{0D108BD9-81ED-4DB2-BD59-A6C34878D82A}">
                    <a16:rowId xmlns:a16="http://schemas.microsoft.com/office/drawing/2014/main" xmlns="" val="1171269383"/>
                  </a:ext>
                </a:extLst>
              </a:tr>
              <a:tr h="541695">
                <a:tc>
                  <a:txBody>
                    <a:bodyPr/>
                    <a:lstStyle/>
                    <a:p>
                      <a:pPr algn="l"/>
                      <a:r>
                        <a:rPr lang="el-GR" sz="1800" b="1" i="1" dirty="0" smtClean="0"/>
                        <a:t>«Θέλετε»</a:t>
                      </a:r>
                      <a:r>
                        <a:rPr lang="el-GR" sz="1800" b="0" i="1" dirty="0" smtClean="0"/>
                        <a:t>…;</a:t>
                      </a:r>
                      <a:endParaRPr lang="el-GR" sz="1800" b="0" i="1"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baseline="0" dirty="0" smtClean="0">
                          <a:solidFill>
                            <a:schemeClr val="dk1"/>
                          </a:solidFill>
                          <a:effectLst/>
                          <a:latin typeface="+mn-lt"/>
                          <a:ea typeface="+mn-ea"/>
                          <a:cs typeface="+mn-cs"/>
                        </a:rPr>
                        <a:t>«Πως το σκέφτεστε…»</a:t>
                      </a:r>
                    </a:p>
                  </a:txBody>
                  <a:tcPr/>
                </a:tc>
                <a:extLst>
                  <a:ext uri="{0D108BD9-81ED-4DB2-BD59-A6C34878D82A}">
                    <a16:rowId xmlns:a16="http://schemas.microsoft.com/office/drawing/2014/main" xmlns="" val="149465942"/>
                  </a:ext>
                </a:extLst>
              </a:tr>
              <a:tr h="591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i="1" kern="1200" dirty="0" smtClean="0">
                          <a:solidFill>
                            <a:schemeClr val="dk1"/>
                          </a:solidFill>
                          <a:effectLst/>
                          <a:latin typeface="+mn-lt"/>
                          <a:ea typeface="+mn-ea"/>
                          <a:cs typeface="+mn-cs"/>
                        </a:rPr>
                        <a:t>«Μπορείτε»</a:t>
                      </a:r>
                      <a:r>
                        <a:rPr lang="el-GR" sz="1800" b="0" i="1" kern="1200" dirty="0" smtClean="0">
                          <a:solidFill>
                            <a:schemeClr val="dk1"/>
                          </a:solidFill>
                          <a:effectLst/>
                          <a:latin typeface="+mn-lt"/>
                          <a:ea typeface="+mn-ea"/>
                          <a:cs typeface="+mn-cs"/>
                        </a:rPr>
                        <a:t>…;</a:t>
                      </a:r>
                      <a:endParaRPr lang="el-GR" sz="1800" b="0" dirty="0" smtClean="0"/>
                    </a:p>
                  </a:txBody>
                  <a:tcPr/>
                </a:tc>
                <a:tc>
                  <a:txBody>
                    <a:bodyPr/>
                    <a:lstStyle/>
                    <a:p>
                      <a:pPr algn="l"/>
                      <a:r>
                        <a:rPr lang="el-GR" sz="1800" b="1" i="1" kern="1200" baseline="0" dirty="0" smtClean="0">
                          <a:solidFill>
                            <a:schemeClr val="dk1"/>
                          </a:solidFill>
                          <a:effectLst/>
                          <a:latin typeface="+mn-lt"/>
                          <a:ea typeface="+mn-ea"/>
                          <a:cs typeface="+mn-cs"/>
                        </a:rPr>
                        <a:t>«Θα θέλατε…»</a:t>
                      </a:r>
                      <a:endParaRPr lang="el-GR" sz="1800" b="1" baseline="0" dirty="0" smtClean="0"/>
                    </a:p>
                  </a:txBody>
                  <a:tcPr/>
                </a:tc>
                <a:extLst>
                  <a:ext uri="{0D108BD9-81ED-4DB2-BD59-A6C34878D82A}">
                    <a16:rowId xmlns:a16="http://schemas.microsoft.com/office/drawing/2014/main" xmlns="" val="4275382155"/>
                  </a:ext>
                </a:extLst>
              </a:tr>
            </a:tbl>
          </a:graphicData>
        </a:graphic>
      </p:graphicFrame>
      <p:sp>
        <p:nvSpPr>
          <p:cNvPr id="8"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Tree>
    <p:extLst>
      <p:ext uri="{BB962C8B-B14F-4D97-AF65-F5344CB8AC3E}">
        <p14:creationId xmlns:p14="http://schemas.microsoft.com/office/powerpoint/2010/main" xmlns="" val="339985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148" y="3471792"/>
            <a:ext cx="9823303" cy="3200471"/>
          </a:xfrm>
        </p:spPr>
        <p:txBody>
          <a:bodyPr>
            <a:noAutofit/>
          </a:bodyPr>
          <a:lstStyle/>
          <a:p>
            <a:pPr marL="0" indent="0" algn="ctr">
              <a:buNone/>
            </a:pPr>
            <a:r>
              <a:rPr lang="el-GR" sz="2000" b="1" dirty="0" smtClean="0"/>
              <a:t>Επίσης ο </a:t>
            </a:r>
            <a:r>
              <a:rPr lang="el-GR" sz="2000" b="1" dirty="0"/>
              <a:t>εκπαιδευτικός χρειάζεται να</a:t>
            </a:r>
            <a:r>
              <a:rPr lang="el-GR" sz="2000" b="1" dirty="0" smtClean="0"/>
              <a:t>:</a:t>
            </a:r>
          </a:p>
          <a:p>
            <a:pPr marL="0" indent="0">
              <a:buNone/>
            </a:pPr>
            <a:r>
              <a:rPr lang="el-GR" sz="2000" b="1" dirty="0" smtClean="0">
                <a:solidFill>
                  <a:schemeClr val="tx1"/>
                </a:solidFill>
              </a:rPr>
              <a:t>β</a:t>
            </a:r>
            <a:r>
              <a:rPr lang="el-GR" sz="2000" b="1" dirty="0">
                <a:solidFill>
                  <a:schemeClr val="tx1"/>
                </a:solidFill>
              </a:rPr>
              <a:t>. </a:t>
            </a:r>
            <a:r>
              <a:rPr lang="en-US" sz="2000" b="1" dirty="0" smtClean="0">
                <a:solidFill>
                  <a:schemeClr val="tx1"/>
                </a:solidFill>
              </a:rPr>
              <a:t>A</a:t>
            </a:r>
            <a:r>
              <a:rPr lang="el-GR" sz="2000" b="1" dirty="0" smtClean="0">
                <a:solidFill>
                  <a:schemeClr val="tx1"/>
                </a:solidFill>
              </a:rPr>
              <a:t>φήνει </a:t>
            </a:r>
            <a:r>
              <a:rPr lang="el-GR" sz="2000" b="1" dirty="0">
                <a:solidFill>
                  <a:schemeClr val="tx1"/>
                </a:solidFill>
              </a:rPr>
              <a:t>επαρκή χρόνο στο γονέα να </a:t>
            </a:r>
            <a:r>
              <a:rPr lang="el-GR" sz="2000" b="1" dirty="0" smtClean="0">
                <a:solidFill>
                  <a:schemeClr val="tx1"/>
                </a:solidFill>
              </a:rPr>
              <a:t>εκφραστεί</a:t>
            </a:r>
          </a:p>
          <a:p>
            <a:pPr marL="0" indent="0">
              <a:buNone/>
            </a:pPr>
            <a:r>
              <a:rPr lang="el-GR" sz="2000" b="1" dirty="0" smtClean="0">
                <a:solidFill>
                  <a:schemeClr val="tx1"/>
                </a:solidFill>
              </a:rPr>
              <a:t>γ</a:t>
            </a:r>
            <a:r>
              <a:rPr lang="el-GR" sz="2000" b="1" dirty="0">
                <a:solidFill>
                  <a:schemeClr val="tx1"/>
                </a:solidFill>
              </a:rPr>
              <a:t>. </a:t>
            </a:r>
            <a:r>
              <a:rPr lang="en-US" sz="2000" b="1" dirty="0">
                <a:solidFill>
                  <a:schemeClr val="tx1"/>
                </a:solidFill>
              </a:rPr>
              <a:t>M</a:t>
            </a:r>
            <a:r>
              <a:rPr lang="el-GR" sz="2000" b="1" dirty="0" smtClean="0">
                <a:solidFill>
                  <a:schemeClr val="tx1"/>
                </a:solidFill>
              </a:rPr>
              <a:t>ην </a:t>
            </a:r>
            <a:r>
              <a:rPr lang="el-GR" sz="2000" b="1" dirty="0">
                <a:solidFill>
                  <a:schemeClr val="tx1"/>
                </a:solidFill>
              </a:rPr>
              <a:t>τον </a:t>
            </a:r>
            <a:r>
              <a:rPr lang="el-GR" sz="2000" b="1" dirty="0" smtClean="0">
                <a:solidFill>
                  <a:schemeClr val="tx1"/>
                </a:solidFill>
              </a:rPr>
              <a:t>διακόπτει</a:t>
            </a:r>
            <a:endParaRPr lang="el-GR" sz="2000" b="1" dirty="0">
              <a:solidFill>
                <a:schemeClr val="tx1"/>
              </a:solidFill>
            </a:endParaRPr>
          </a:p>
          <a:p>
            <a:pPr marL="0" indent="0">
              <a:buNone/>
              <a:tabLst>
                <a:tab pos="273050" algn="l"/>
              </a:tabLst>
            </a:pPr>
            <a:r>
              <a:rPr lang="el-GR" sz="2000" b="1" dirty="0" smtClean="0">
                <a:solidFill>
                  <a:schemeClr val="tx1"/>
                </a:solidFill>
              </a:rPr>
              <a:t>δ. </a:t>
            </a:r>
            <a:r>
              <a:rPr lang="en-US" sz="2000" b="1" dirty="0" smtClean="0">
                <a:solidFill>
                  <a:schemeClr val="tx1"/>
                </a:solidFill>
              </a:rPr>
              <a:t>E</a:t>
            </a:r>
            <a:r>
              <a:rPr lang="el-GR" sz="2000" b="1" dirty="0" smtClean="0">
                <a:solidFill>
                  <a:schemeClr val="tx1"/>
                </a:solidFill>
              </a:rPr>
              <a:t>νεργοποιεί τις αισθήσεις του </a:t>
            </a:r>
            <a:r>
              <a:rPr lang="el-GR" sz="2000" dirty="0" smtClean="0">
                <a:solidFill>
                  <a:schemeClr val="tx1"/>
                </a:solidFill>
              </a:rPr>
              <a:t>(</a:t>
            </a:r>
            <a:r>
              <a:rPr lang="el-GR" sz="2000" dirty="0" err="1" smtClean="0">
                <a:solidFill>
                  <a:schemeClr val="tx1"/>
                </a:solidFill>
              </a:rPr>
              <a:t>Μαλικιώση-Λοΐζου</a:t>
            </a:r>
            <a:r>
              <a:rPr lang="el-GR" sz="2000" dirty="0" smtClean="0">
                <a:solidFill>
                  <a:schemeClr val="tx1"/>
                </a:solidFill>
              </a:rPr>
              <a:t>, 2008)</a:t>
            </a:r>
          </a:p>
          <a:p>
            <a:pPr marL="0" indent="0" algn="ctr">
              <a:buNone/>
              <a:tabLst>
                <a:tab pos="273050" algn="l"/>
              </a:tabLst>
            </a:pPr>
            <a:endParaRPr lang="el-GR" sz="2000" i="1" dirty="0" smtClean="0"/>
          </a:p>
          <a:p>
            <a:pPr marL="0" indent="0" algn="ctr">
              <a:buNone/>
              <a:tabLst>
                <a:tab pos="273050" algn="l"/>
              </a:tabLst>
            </a:pPr>
            <a:r>
              <a:rPr lang="el-GR" sz="2000" i="1" dirty="0" smtClean="0"/>
              <a:t>Μέσα σε αυτά τα πλαίσια ένας επικοινωνιακός εκπαιδευτικός αναπτύσσει μια στάση καλοπροαίρετη, με φιλική διάθεση, ενδιαφέρον, κατανόηση, σεβασμό και ενθάρρυνση, ορίζοντας τα πλαίσια που βοηθούν τους γονείς να εκφραστούν και να επικοινωνήσουν (Σταμάτης, 2013)</a:t>
            </a:r>
            <a:endParaRPr lang="el-GR" sz="2000" dirty="0" smtClean="0"/>
          </a:p>
          <a:p>
            <a:pPr marL="0" indent="0">
              <a:buNone/>
              <a:tabLst>
                <a:tab pos="273050" algn="l"/>
              </a:tabLst>
            </a:pPr>
            <a:endParaRPr lang="el-GR" sz="2000" dirty="0">
              <a:solidFill>
                <a:schemeClr val="tx1"/>
              </a:solidFill>
            </a:endParaRPr>
          </a:p>
        </p:txBody>
      </p:sp>
      <p:pic>
        <p:nvPicPr>
          <p:cNvPr id="9" name="Picture 8" descr="C:\Users\kpate\Desktop\ΦΣΔΓΣ.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082929" y="1090816"/>
            <a:ext cx="3897443" cy="2243889"/>
          </a:xfrm>
          <a:prstGeom prst="rect">
            <a:avLst/>
          </a:prstGeom>
          <a:noFill/>
          <a:ln>
            <a:noFill/>
          </a:ln>
        </p:spPr>
      </p:pic>
      <p:sp>
        <p:nvSpPr>
          <p:cNvPr id="5"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Tree>
    <p:extLst>
      <p:ext uri="{BB962C8B-B14F-4D97-AF65-F5344CB8AC3E}">
        <p14:creationId xmlns:p14="http://schemas.microsoft.com/office/powerpoint/2010/main" xmlns="" val="1330973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42" y="365125"/>
            <a:ext cx="11223056" cy="1125745"/>
          </a:xfrm>
        </p:spPr>
        <p:txBody>
          <a:bodyPr>
            <a:noAutofit/>
          </a:bodyPr>
          <a:lstStyle/>
          <a:p>
            <a:pPr algn="ctr"/>
            <a:r>
              <a:rPr lang="el-GR" sz="3200" dirty="0" smtClean="0">
                <a:solidFill>
                  <a:schemeClr val="tx1"/>
                </a:solidFill>
              </a:rPr>
              <a:t>Αντιδράσεις που θα πρέπει να αποφεύγονται από τους εκπαιδευτικούς κατά την εφαρμογή της ενεργητικής ακρόασης </a:t>
            </a:r>
            <a:endParaRPr lang="el-GR" sz="3200" dirty="0"/>
          </a:p>
        </p:txBody>
      </p:sp>
      <p:sp>
        <p:nvSpPr>
          <p:cNvPr id="3" name="Content Placeholder 2"/>
          <p:cNvSpPr>
            <a:spLocks noGrp="1"/>
          </p:cNvSpPr>
          <p:nvPr>
            <p:ph idx="1"/>
          </p:nvPr>
        </p:nvSpPr>
        <p:spPr>
          <a:xfrm>
            <a:off x="972081" y="1732609"/>
            <a:ext cx="10233800" cy="4668192"/>
          </a:xfrm>
        </p:spPr>
        <p:txBody>
          <a:bodyPr>
            <a:normAutofit fontScale="25000" lnSpcReduction="20000"/>
          </a:bodyPr>
          <a:lstStyle/>
          <a:p>
            <a:pPr>
              <a:lnSpc>
                <a:spcPct val="120000"/>
              </a:lnSpc>
              <a:spcBef>
                <a:spcPts val="0"/>
              </a:spcBef>
              <a:spcAft>
                <a:spcPts val="800"/>
              </a:spcAft>
            </a:pPr>
            <a:r>
              <a:rPr lang="el-GR" sz="8000" b="1" dirty="0" smtClean="0">
                <a:solidFill>
                  <a:schemeClr val="tx1"/>
                </a:solidFill>
              </a:rPr>
              <a:t>Εντολή:  </a:t>
            </a:r>
            <a:r>
              <a:rPr lang="el-GR" sz="8000" i="1" dirty="0" smtClean="0">
                <a:solidFill>
                  <a:schemeClr val="tx1"/>
                </a:solidFill>
              </a:rPr>
              <a:t>«Πρέπει </a:t>
            </a:r>
            <a:r>
              <a:rPr lang="el-GR" sz="8000" i="1" dirty="0">
                <a:solidFill>
                  <a:schemeClr val="tx1"/>
                </a:solidFill>
              </a:rPr>
              <a:t>να του μάθετε ότι αυτά δεν είναι σωστά πράγματα»</a:t>
            </a:r>
          </a:p>
          <a:p>
            <a:pPr>
              <a:lnSpc>
                <a:spcPct val="120000"/>
              </a:lnSpc>
              <a:spcBef>
                <a:spcPts val="0"/>
              </a:spcBef>
              <a:spcAft>
                <a:spcPts val="800"/>
              </a:spcAft>
            </a:pPr>
            <a:r>
              <a:rPr lang="el-GR" sz="8000" b="1" dirty="0" smtClean="0">
                <a:solidFill>
                  <a:schemeClr val="tx1"/>
                </a:solidFill>
              </a:rPr>
              <a:t>Απειλή:</a:t>
            </a:r>
            <a:r>
              <a:rPr lang="el-GR" sz="8000" dirty="0" smtClean="0">
                <a:solidFill>
                  <a:schemeClr val="tx1"/>
                </a:solidFill>
              </a:rPr>
              <a:t>  </a:t>
            </a:r>
            <a:r>
              <a:rPr lang="el-GR" sz="8000" i="1" dirty="0" smtClean="0">
                <a:solidFill>
                  <a:schemeClr val="tx1"/>
                </a:solidFill>
              </a:rPr>
              <a:t>«Αν </a:t>
            </a:r>
            <a:r>
              <a:rPr lang="el-GR" sz="8000" i="1" dirty="0">
                <a:solidFill>
                  <a:schemeClr val="tx1"/>
                </a:solidFill>
              </a:rPr>
              <a:t>δεν συμφωνείτε με τις αποφάσεις μου, δεν μπορούμε να </a:t>
            </a:r>
            <a:r>
              <a:rPr lang="el-GR" sz="8000" i="1" dirty="0" smtClean="0">
                <a:solidFill>
                  <a:schemeClr val="tx1"/>
                </a:solidFill>
              </a:rPr>
              <a:t>το συζητήσουμε»</a:t>
            </a:r>
            <a:endParaRPr lang="el-GR" sz="8000" i="1" dirty="0">
              <a:solidFill>
                <a:schemeClr val="tx1"/>
              </a:solidFill>
            </a:endParaRPr>
          </a:p>
          <a:p>
            <a:pPr>
              <a:lnSpc>
                <a:spcPct val="120000"/>
              </a:lnSpc>
              <a:spcBef>
                <a:spcPts val="0"/>
              </a:spcBef>
              <a:spcAft>
                <a:spcPts val="800"/>
              </a:spcAft>
            </a:pPr>
            <a:r>
              <a:rPr lang="el-GR" sz="8000" b="1" dirty="0" smtClean="0">
                <a:solidFill>
                  <a:schemeClr val="tx1"/>
                </a:solidFill>
              </a:rPr>
              <a:t>Ηθικολογία</a:t>
            </a:r>
            <a:r>
              <a:rPr lang="el-GR" sz="8000" b="1" dirty="0">
                <a:solidFill>
                  <a:schemeClr val="tx1"/>
                </a:solidFill>
              </a:rPr>
              <a:t>:</a:t>
            </a:r>
            <a:r>
              <a:rPr lang="el-GR" sz="8000" dirty="0">
                <a:solidFill>
                  <a:schemeClr val="tx1"/>
                </a:solidFill>
              </a:rPr>
              <a:t> </a:t>
            </a:r>
            <a:r>
              <a:rPr lang="el-GR" sz="8000" dirty="0" smtClean="0">
                <a:solidFill>
                  <a:schemeClr val="tx1"/>
                </a:solidFill>
              </a:rPr>
              <a:t> </a:t>
            </a:r>
            <a:r>
              <a:rPr lang="el-GR" sz="8000" i="1" dirty="0" smtClean="0">
                <a:solidFill>
                  <a:schemeClr val="tx1"/>
                </a:solidFill>
              </a:rPr>
              <a:t>«Πρέπει </a:t>
            </a:r>
            <a:r>
              <a:rPr lang="el-GR" sz="8000" i="1" dirty="0">
                <a:solidFill>
                  <a:schemeClr val="tx1"/>
                </a:solidFill>
              </a:rPr>
              <a:t>να μάθετε </a:t>
            </a:r>
            <a:r>
              <a:rPr lang="el-GR" sz="8000" i="1" dirty="0" smtClean="0">
                <a:solidFill>
                  <a:schemeClr val="tx1"/>
                </a:solidFill>
              </a:rPr>
              <a:t>σωστές </a:t>
            </a:r>
            <a:r>
              <a:rPr lang="el-GR" sz="8000" i="1" dirty="0">
                <a:solidFill>
                  <a:schemeClr val="tx1"/>
                </a:solidFill>
              </a:rPr>
              <a:t>ηθικές αξίες στο παιδί σας, ότι δεν μπορεί να κλέβει»</a:t>
            </a:r>
          </a:p>
          <a:p>
            <a:pPr>
              <a:lnSpc>
                <a:spcPct val="120000"/>
              </a:lnSpc>
              <a:spcBef>
                <a:spcPts val="0"/>
              </a:spcBef>
              <a:spcAft>
                <a:spcPts val="800"/>
              </a:spcAft>
            </a:pPr>
            <a:r>
              <a:rPr lang="el-GR" sz="8000" b="1" dirty="0" smtClean="0">
                <a:solidFill>
                  <a:schemeClr val="tx1"/>
                </a:solidFill>
              </a:rPr>
              <a:t>Κριτική:  </a:t>
            </a:r>
            <a:r>
              <a:rPr lang="el-GR" sz="8000" i="1" dirty="0" smtClean="0">
                <a:solidFill>
                  <a:schemeClr val="tx1"/>
                </a:solidFill>
              </a:rPr>
              <a:t>«Μου </a:t>
            </a:r>
            <a:r>
              <a:rPr lang="el-GR" sz="8000" i="1" dirty="0">
                <a:solidFill>
                  <a:schemeClr val="tx1"/>
                </a:solidFill>
              </a:rPr>
              <a:t>φαίνεται ότι δεν ξέρετε πώς </a:t>
            </a:r>
            <a:r>
              <a:rPr lang="el-GR" sz="8000" i="1" dirty="0" smtClean="0">
                <a:solidFill>
                  <a:schemeClr val="tx1"/>
                </a:solidFill>
              </a:rPr>
              <a:t>να μεταχειριστείτε το παιδί σας»</a:t>
            </a:r>
            <a:endParaRPr lang="el-GR" sz="8000" i="1" dirty="0">
              <a:solidFill>
                <a:schemeClr val="tx1"/>
              </a:solidFill>
            </a:endParaRPr>
          </a:p>
          <a:p>
            <a:pPr>
              <a:lnSpc>
                <a:spcPct val="120000"/>
              </a:lnSpc>
              <a:spcBef>
                <a:spcPts val="0"/>
              </a:spcBef>
              <a:spcAft>
                <a:spcPts val="800"/>
              </a:spcAft>
            </a:pPr>
            <a:r>
              <a:rPr lang="el-GR" sz="8000" b="1" dirty="0" smtClean="0">
                <a:solidFill>
                  <a:schemeClr val="tx1"/>
                </a:solidFill>
              </a:rPr>
              <a:t>Ταπείνωση:</a:t>
            </a:r>
            <a:r>
              <a:rPr lang="el-GR" sz="8000" dirty="0" smtClean="0">
                <a:solidFill>
                  <a:schemeClr val="tx1"/>
                </a:solidFill>
              </a:rPr>
              <a:t>  </a:t>
            </a:r>
            <a:r>
              <a:rPr lang="el-GR" sz="8000" i="1" dirty="0" smtClean="0">
                <a:solidFill>
                  <a:schemeClr val="tx1"/>
                </a:solidFill>
              </a:rPr>
              <a:t>«Δεν </a:t>
            </a:r>
            <a:r>
              <a:rPr lang="el-GR" sz="8000" i="1" dirty="0">
                <a:solidFill>
                  <a:schemeClr val="tx1"/>
                </a:solidFill>
              </a:rPr>
              <a:t>κάνετε για γονιός»</a:t>
            </a:r>
          </a:p>
          <a:p>
            <a:pPr>
              <a:lnSpc>
                <a:spcPct val="120000"/>
              </a:lnSpc>
              <a:spcBef>
                <a:spcPts val="0"/>
              </a:spcBef>
              <a:spcAft>
                <a:spcPts val="800"/>
              </a:spcAft>
            </a:pPr>
            <a:r>
              <a:rPr lang="el-GR" sz="8000" b="1" dirty="0" smtClean="0">
                <a:solidFill>
                  <a:schemeClr val="tx1"/>
                </a:solidFill>
              </a:rPr>
              <a:t>Υποτίμηση:</a:t>
            </a:r>
            <a:r>
              <a:rPr lang="el-GR" sz="8000" dirty="0" smtClean="0">
                <a:solidFill>
                  <a:schemeClr val="tx1"/>
                </a:solidFill>
              </a:rPr>
              <a:t>  </a:t>
            </a:r>
            <a:r>
              <a:rPr lang="el-GR" sz="8000" i="1" dirty="0" smtClean="0">
                <a:solidFill>
                  <a:schemeClr val="tx1"/>
                </a:solidFill>
              </a:rPr>
              <a:t>«Σιγά </a:t>
            </a:r>
            <a:r>
              <a:rPr lang="el-GR" sz="8000" i="1" dirty="0">
                <a:solidFill>
                  <a:schemeClr val="tx1"/>
                </a:solidFill>
              </a:rPr>
              <a:t>το πράγμα, πώς κάνετε έτσι; Είστε υπερβολική</a:t>
            </a:r>
            <a:r>
              <a:rPr lang="el-GR" sz="8000" i="1" dirty="0" smtClean="0">
                <a:solidFill>
                  <a:schemeClr val="tx1"/>
                </a:solidFill>
              </a:rPr>
              <a:t>!»</a:t>
            </a:r>
          </a:p>
          <a:p>
            <a:pPr>
              <a:lnSpc>
                <a:spcPct val="120000"/>
              </a:lnSpc>
              <a:spcBef>
                <a:spcPts val="0"/>
              </a:spcBef>
              <a:spcAft>
                <a:spcPts val="800"/>
              </a:spcAft>
            </a:pPr>
            <a:r>
              <a:rPr lang="el-GR" sz="8000" b="1" dirty="0" smtClean="0">
                <a:solidFill>
                  <a:schemeClr val="tx1"/>
                </a:solidFill>
              </a:rPr>
              <a:t>Ανάκριση:  </a:t>
            </a:r>
            <a:r>
              <a:rPr lang="el-GR" sz="8000" b="1" i="1" dirty="0" smtClean="0">
                <a:solidFill>
                  <a:schemeClr val="tx1"/>
                </a:solidFill>
              </a:rPr>
              <a:t>«</a:t>
            </a:r>
            <a:r>
              <a:rPr lang="el-GR" sz="8000" i="1" dirty="0" smtClean="0">
                <a:solidFill>
                  <a:schemeClr val="tx1"/>
                </a:solidFill>
              </a:rPr>
              <a:t>Γνωρίζατε </a:t>
            </a:r>
            <a:r>
              <a:rPr lang="el-GR" sz="8000" i="1" dirty="0">
                <a:solidFill>
                  <a:schemeClr val="tx1"/>
                </a:solidFill>
              </a:rPr>
              <a:t>για την επανάληψη των αριθμών; Το εξετάσατε</a:t>
            </a:r>
            <a:r>
              <a:rPr lang="el-GR" sz="8000" i="1" dirty="0" smtClean="0">
                <a:solidFill>
                  <a:schemeClr val="tx1"/>
                </a:solidFill>
              </a:rPr>
              <a:t>;» </a:t>
            </a:r>
            <a:endParaRPr lang="el-GR" sz="8000" i="1" dirty="0" smtClean="0">
              <a:solidFill>
                <a:srgbClr val="FF0000"/>
              </a:solidFill>
            </a:endParaRPr>
          </a:p>
          <a:p>
            <a:pPr>
              <a:lnSpc>
                <a:spcPct val="120000"/>
              </a:lnSpc>
              <a:spcBef>
                <a:spcPts val="0"/>
              </a:spcBef>
              <a:spcAft>
                <a:spcPts val="800"/>
              </a:spcAft>
            </a:pPr>
            <a:r>
              <a:rPr lang="el-GR" sz="8000" b="1" dirty="0" smtClean="0">
                <a:solidFill>
                  <a:schemeClr val="tx1"/>
                </a:solidFill>
              </a:rPr>
              <a:t>Αποπροσανατολισμός:  </a:t>
            </a:r>
            <a:r>
              <a:rPr lang="el-GR" sz="8000" i="1" dirty="0" smtClean="0">
                <a:solidFill>
                  <a:schemeClr val="tx1"/>
                </a:solidFill>
              </a:rPr>
              <a:t>«Το </a:t>
            </a:r>
            <a:r>
              <a:rPr lang="el-GR" sz="8000" i="1" dirty="0">
                <a:solidFill>
                  <a:schemeClr val="tx1"/>
                </a:solidFill>
              </a:rPr>
              <a:t>θέμα είναι ότι γενικά </a:t>
            </a:r>
            <a:r>
              <a:rPr lang="el-GR" sz="8000" i="1" dirty="0" smtClean="0">
                <a:solidFill>
                  <a:schemeClr val="tx1"/>
                </a:solidFill>
              </a:rPr>
              <a:t>το </a:t>
            </a:r>
            <a:r>
              <a:rPr lang="el-GR" sz="8000" i="1" dirty="0">
                <a:solidFill>
                  <a:schemeClr val="tx1"/>
                </a:solidFill>
              </a:rPr>
              <a:t>παιδί σας </a:t>
            </a:r>
            <a:r>
              <a:rPr lang="el-GR" sz="8000" i="1" dirty="0" smtClean="0">
                <a:solidFill>
                  <a:schemeClr val="tx1"/>
                </a:solidFill>
              </a:rPr>
              <a:t>δεν </a:t>
            </a:r>
            <a:r>
              <a:rPr lang="el-GR" sz="8000" i="1" dirty="0">
                <a:solidFill>
                  <a:schemeClr val="tx1"/>
                </a:solidFill>
              </a:rPr>
              <a:t>με ακούει </a:t>
            </a:r>
            <a:r>
              <a:rPr lang="el-GR" sz="8000" i="1" dirty="0" smtClean="0">
                <a:solidFill>
                  <a:schemeClr val="tx1"/>
                </a:solidFill>
              </a:rPr>
              <a:t>ποτέ» </a:t>
            </a:r>
          </a:p>
          <a:p>
            <a:pPr>
              <a:lnSpc>
                <a:spcPct val="120000"/>
              </a:lnSpc>
              <a:spcBef>
                <a:spcPts val="0"/>
              </a:spcBef>
              <a:spcAft>
                <a:spcPts val="800"/>
              </a:spcAft>
            </a:pPr>
            <a:r>
              <a:rPr lang="el-GR" sz="8000" b="1" dirty="0" smtClean="0">
                <a:solidFill>
                  <a:schemeClr val="tx1"/>
                </a:solidFill>
              </a:rPr>
              <a:t>Παροχή συμβουλών-υποδείξεων:  </a:t>
            </a:r>
            <a:r>
              <a:rPr lang="el-GR" sz="8000" i="1" dirty="0" smtClean="0">
                <a:solidFill>
                  <a:schemeClr val="tx1"/>
                </a:solidFill>
              </a:rPr>
              <a:t>«Έπρεπε </a:t>
            </a:r>
            <a:r>
              <a:rPr lang="el-GR" sz="8000" i="1" dirty="0">
                <a:solidFill>
                  <a:schemeClr val="tx1"/>
                </a:solidFill>
              </a:rPr>
              <a:t>να είχατε ελέγξει αν γνωρίζει τα </a:t>
            </a:r>
            <a:r>
              <a:rPr lang="el-GR" sz="8000" i="1" dirty="0" smtClean="0">
                <a:solidFill>
                  <a:schemeClr val="tx1"/>
                </a:solidFill>
              </a:rPr>
              <a:t>γράμματα»</a:t>
            </a:r>
          </a:p>
          <a:p>
            <a:pPr>
              <a:lnSpc>
                <a:spcPct val="120000"/>
              </a:lnSpc>
              <a:spcBef>
                <a:spcPts val="0"/>
              </a:spcBef>
              <a:spcAft>
                <a:spcPts val="800"/>
              </a:spcAft>
            </a:pPr>
            <a:r>
              <a:rPr lang="el-GR" sz="8000" b="1" dirty="0" smtClean="0">
                <a:solidFill>
                  <a:schemeClr val="tx1"/>
                </a:solidFill>
              </a:rPr>
              <a:t>Ερμηνεία:  </a:t>
            </a:r>
            <a:r>
              <a:rPr lang="el-GR" sz="8000" i="1" dirty="0" smtClean="0">
                <a:solidFill>
                  <a:schemeClr val="tx1"/>
                </a:solidFill>
              </a:rPr>
              <a:t>«Τώρα αυτό το κάνατε, γιατί είστε θυμωμένη επειδή σας είπα ότι το παιδί σας είναι ζωηρό» </a:t>
            </a:r>
            <a:r>
              <a:rPr lang="el-GR" sz="8000" dirty="0" smtClean="0">
                <a:solidFill>
                  <a:schemeClr val="tx1"/>
                </a:solidFill>
              </a:rPr>
              <a:t>(Χατζηχρήστου 2004: 45- 46)</a:t>
            </a:r>
          </a:p>
        </p:txBody>
      </p:sp>
    </p:spTree>
    <p:extLst>
      <p:ext uri="{BB962C8B-B14F-4D97-AF65-F5344CB8AC3E}">
        <p14:creationId xmlns:p14="http://schemas.microsoft.com/office/powerpoint/2010/main" xmlns="" val="394897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7" y="4743449"/>
            <a:ext cx="10169911" cy="3376305"/>
          </a:xfrm>
        </p:spPr>
        <p:txBody>
          <a:bodyPr>
            <a:normAutofit/>
          </a:bodyPr>
          <a:lstStyle/>
          <a:p>
            <a:pPr marL="0" indent="0" algn="ctr">
              <a:buNone/>
            </a:pPr>
            <a:endParaRPr lang="el-GR" dirty="0"/>
          </a:p>
          <a:p>
            <a:pPr marL="0" indent="0" algn="ctr">
              <a:buNone/>
            </a:pPr>
            <a:r>
              <a:rPr lang="el-GR" b="1" i="1" dirty="0" smtClean="0"/>
              <a:t> </a:t>
            </a:r>
            <a:endParaRPr lang="el-GR" dirty="0" smtClean="0"/>
          </a:p>
          <a:p>
            <a:pPr marL="0" indent="0" algn="ctr">
              <a:buNone/>
            </a:pPr>
            <a:endParaRPr lang="el-GR" dirty="0" smtClean="0"/>
          </a:p>
        </p:txBody>
      </p:sp>
      <p:sp>
        <p:nvSpPr>
          <p:cNvPr id="8" name="Title 1"/>
          <p:cNvSpPr>
            <a:spLocks noGrp="1"/>
          </p:cNvSpPr>
          <p:nvPr>
            <p:ph type="title"/>
          </p:nvPr>
        </p:nvSpPr>
        <p:spPr>
          <a:xfrm>
            <a:off x="31942"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graphicFrame>
        <p:nvGraphicFramePr>
          <p:cNvPr id="2" name="Table 1"/>
          <p:cNvGraphicFramePr>
            <a:graphicFrameLocks noGrp="1"/>
          </p:cNvGraphicFramePr>
          <p:nvPr>
            <p:extLst>
              <p:ext uri="{D42A27DB-BD31-4B8C-83A1-F6EECF244321}">
                <p14:modId xmlns:p14="http://schemas.microsoft.com/office/powerpoint/2010/main" xmlns="" val="1022019645"/>
              </p:ext>
            </p:extLst>
          </p:nvPr>
        </p:nvGraphicFramePr>
        <p:xfrm>
          <a:off x="915861" y="1237056"/>
          <a:ext cx="10424160" cy="5414952"/>
        </p:xfrm>
        <a:graphic>
          <a:graphicData uri="http://schemas.openxmlformats.org/drawingml/2006/table">
            <a:tbl>
              <a:tblPr firstRow="1" bandRow="1">
                <a:tableStyleId>{5C22544A-7EE6-4342-B048-85BDC9FD1C3A}</a:tableStyleId>
              </a:tblPr>
              <a:tblGrid>
                <a:gridCol w="5126569">
                  <a:extLst>
                    <a:ext uri="{9D8B030D-6E8A-4147-A177-3AD203B41FA5}">
                      <a16:colId xmlns:a16="http://schemas.microsoft.com/office/drawing/2014/main" xmlns="" val="1321855679"/>
                    </a:ext>
                  </a:extLst>
                </a:gridCol>
                <a:gridCol w="5297591">
                  <a:extLst>
                    <a:ext uri="{9D8B030D-6E8A-4147-A177-3AD203B41FA5}">
                      <a16:colId xmlns:a16="http://schemas.microsoft.com/office/drawing/2014/main" xmlns="" val="4138801325"/>
                    </a:ext>
                  </a:extLst>
                </a:gridCol>
              </a:tblGrid>
              <a:tr h="11522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t>Β. Αποδοχή άνευ όρων</a:t>
                      </a:r>
                      <a:endParaRPr lang="el-GR" sz="2400" dirty="0" smtClean="0"/>
                    </a:p>
                    <a:p>
                      <a:pPr algn="ctr"/>
                      <a:endParaRPr lang="el-G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400" b="1" dirty="0" smtClean="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ea typeface="Calibri" panose="020F0502020204030204" pitchFamily="34" charset="0"/>
                          <a:cs typeface="Times New Roman" panose="02020603050405020304" pitchFamily="18" charset="0"/>
                        </a:rPr>
                        <a:t>Γ. Γνησιότητα</a:t>
                      </a:r>
                      <a:endParaRPr lang="el-GR" sz="2400" dirty="0" smtClean="0">
                        <a:effectLst/>
                        <a:ea typeface="Calibri" panose="020F0502020204030204" pitchFamily="34" charset="0"/>
                        <a:cs typeface="Times New Roman" panose="02020603050405020304" pitchFamily="18" charset="0"/>
                      </a:endParaRPr>
                    </a:p>
                    <a:p>
                      <a:pPr algn="ctr"/>
                      <a:endParaRPr lang="el-GR" sz="2400" dirty="0"/>
                    </a:p>
                  </a:txBody>
                  <a:tcPr/>
                </a:tc>
                <a:extLst>
                  <a:ext uri="{0D108BD9-81ED-4DB2-BD59-A6C34878D82A}">
                    <a16:rowId xmlns:a16="http://schemas.microsoft.com/office/drawing/2014/main" xmlns="" val="3125836749"/>
                  </a:ext>
                </a:extLst>
              </a:tr>
              <a:tr h="12704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b="1"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i="1" dirty="0" smtClean="0"/>
                        <a:t>«αποδέχομαι τον άλλον έτσι όπως είναι και όχι έτσι όπως εγώ θα ήθελα να είναι»</a:t>
                      </a:r>
                    </a:p>
                    <a:p>
                      <a:pPr algn="ctr"/>
                      <a:endParaRPr lang="el-GR"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b="1" i="1" dirty="0" smtClean="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i="1" dirty="0" smtClean="0">
                          <a:ea typeface="Calibri" panose="020F0502020204030204" pitchFamily="34" charset="0"/>
                          <a:cs typeface="Times New Roman" panose="02020603050405020304" pitchFamily="18" charset="0"/>
                        </a:rPr>
                        <a:t>«η ουδέτερη στάση του ακροατή κατά τη διάρκεια της ενεργητικής ακρόασης»</a:t>
                      </a:r>
                      <a:endParaRPr lang="el-GR" sz="2000" i="1" dirty="0" smtClean="0">
                        <a:ea typeface="Calibri" panose="020F0502020204030204" pitchFamily="34" charset="0"/>
                        <a:cs typeface="Times New Roman" panose="02020603050405020304" pitchFamily="18" charset="0"/>
                      </a:endParaRPr>
                    </a:p>
                    <a:p>
                      <a:pPr algn="ctr"/>
                      <a:endParaRPr lang="el-GR" sz="2000" dirty="0"/>
                    </a:p>
                  </a:txBody>
                  <a:tcPr/>
                </a:tc>
                <a:extLst>
                  <a:ext uri="{0D108BD9-81ED-4DB2-BD59-A6C34878D82A}">
                    <a16:rowId xmlns:a16="http://schemas.microsoft.com/office/drawing/2014/main" xmlns="" val="4054210383"/>
                  </a:ext>
                </a:extLst>
              </a:tr>
              <a:tr h="1300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dirty="0"/>
                    </a:p>
                  </a:txBody>
                  <a:tcPr/>
                </a:tc>
                <a:tc>
                  <a:txBody>
                    <a:bodyPr/>
                    <a:lstStyle/>
                    <a:p>
                      <a:pPr algn="ctr"/>
                      <a:endParaRPr lang="el-GR" sz="2000" dirty="0"/>
                    </a:p>
                  </a:txBody>
                  <a:tcPr/>
                </a:tc>
                <a:extLst>
                  <a:ext uri="{0D108BD9-81ED-4DB2-BD59-A6C34878D82A}">
                    <a16:rowId xmlns:a16="http://schemas.microsoft.com/office/drawing/2014/main" xmlns="" val="170083920"/>
                  </a:ext>
                </a:extLst>
              </a:tr>
              <a:tr h="15659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b="1" i="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i="1" dirty="0" smtClean="0"/>
                        <a:t>«Αποδοχή και Γνησιότητα δεν σημαίνει και μη διαφοροποίηση.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i="1" dirty="0" smtClean="0"/>
                        <a:t>Κάθε άνθρωπος  έχει τις δικές του απόψεις, βιώματα, σκέψεις και συναισθήματα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000" b="1" i="1" dirty="0" smtClean="0"/>
                        <a:t>που διέπουν το πολιτισμικό του κεφάλαιο» </a:t>
                      </a:r>
                      <a:endParaRPr lang="el-GR" sz="2000" dirty="0" smtClean="0"/>
                    </a:p>
                    <a:p>
                      <a:pPr algn="ctr"/>
                      <a:endParaRPr lang="el-GR" sz="2000" dirty="0"/>
                    </a:p>
                  </a:txBody>
                  <a:tcPr/>
                </a:tc>
                <a:tc hMerge="1">
                  <a:txBody>
                    <a:bodyPr/>
                    <a:lstStyle/>
                    <a:p>
                      <a:pPr algn="ctr"/>
                      <a:endParaRPr lang="el-GR" sz="2000" dirty="0"/>
                    </a:p>
                  </a:txBody>
                  <a:tcPr/>
                </a:tc>
                <a:extLst>
                  <a:ext uri="{0D108BD9-81ED-4DB2-BD59-A6C34878D82A}">
                    <a16:rowId xmlns:a16="http://schemas.microsoft.com/office/drawing/2014/main" xmlns="" val="695195438"/>
                  </a:ext>
                </a:extLst>
              </a:tr>
            </a:tbl>
          </a:graphicData>
        </a:graphic>
      </p:graphicFrame>
      <p:pic>
        <p:nvPicPr>
          <p:cNvPr id="9" name="Picture 8" descr="C:\Users\kpate\Desktop\κόκκινη-καρδιά-στα-χέρια-παιδιών-και-γονέων-με-την-αγάπη-αρμονία-11804536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6523" y="3724207"/>
            <a:ext cx="3743325" cy="1238973"/>
          </a:xfrm>
          <a:prstGeom prst="rect">
            <a:avLst/>
          </a:prstGeom>
          <a:noFill/>
          <a:ln>
            <a:noFill/>
          </a:ln>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45760" y="3724207"/>
            <a:ext cx="4557713" cy="1237163"/>
          </a:xfrm>
          <a:prstGeom prst="rect">
            <a:avLst/>
          </a:prstGeom>
        </p:spPr>
      </p:pic>
    </p:spTree>
    <p:extLst>
      <p:ext uri="{BB962C8B-B14F-4D97-AF65-F5344CB8AC3E}">
        <p14:creationId xmlns:p14="http://schemas.microsoft.com/office/powerpoint/2010/main" xmlns="" val="235686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67892" y="949137"/>
            <a:ext cx="3364254" cy="553357"/>
          </a:xfrm>
          <a:prstGeom prst="rect">
            <a:avLst/>
          </a:prstGeom>
        </p:spPr>
        <p:txBody>
          <a:bodyPr wrap="none">
            <a:spAutoFit/>
          </a:bodyPr>
          <a:lstStyle/>
          <a:p>
            <a:pPr marL="457200" algn="ctr">
              <a:lnSpc>
                <a:spcPct val="107000"/>
              </a:lnSpc>
              <a:spcAft>
                <a:spcPts val="800"/>
              </a:spcAft>
            </a:pPr>
            <a:r>
              <a:rPr lang="el-GR" sz="2800" b="1" dirty="0" smtClean="0">
                <a:ea typeface="Calibri" panose="020F0502020204030204" pitchFamily="34" charset="0"/>
                <a:cs typeface="Times New Roman" panose="02020603050405020304" pitchFamily="18" charset="0"/>
              </a:rPr>
              <a:t>Δ. Ενσυναίσθηση</a:t>
            </a:r>
            <a:endParaRPr lang="el-GR" sz="2800" dirty="0">
              <a:effectLst/>
              <a:ea typeface="Calibri" panose="020F0502020204030204" pitchFamily="34" charset="0"/>
              <a:cs typeface="Times New Roman" panose="02020603050405020304" pitchFamily="18" charset="0"/>
            </a:endParaRPr>
          </a:p>
        </p:txBody>
      </p:sp>
      <p:sp>
        <p:nvSpPr>
          <p:cNvPr id="7" name="Rectangle 6"/>
          <p:cNvSpPr/>
          <p:nvPr/>
        </p:nvSpPr>
        <p:spPr>
          <a:xfrm>
            <a:off x="942975" y="1431800"/>
            <a:ext cx="10386286" cy="816827"/>
          </a:xfrm>
          <a:prstGeom prst="rect">
            <a:avLst/>
          </a:prstGeom>
        </p:spPr>
        <p:txBody>
          <a:bodyPr wrap="square">
            <a:spAutoFit/>
          </a:bodyPr>
          <a:lstStyle/>
          <a:p>
            <a:pPr algn="ctr">
              <a:lnSpc>
                <a:spcPct val="107000"/>
              </a:lnSpc>
            </a:pPr>
            <a:r>
              <a:rPr lang="el-GR" sz="2400" b="1" i="1" dirty="0">
                <a:ea typeface="Calibri" panose="020F0502020204030204" pitchFamily="34" charset="0"/>
                <a:cs typeface="Times New Roman" panose="02020603050405020304" pitchFamily="18" charset="0"/>
              </a:rPr>
              <a:t>«Αισθάνομαι αυτό που ζει ο άλλος χωρίς να ταυτίζομαι μαζί του»</a:t>
            </a:r>
            <a:r>
              <a:rPr lang="el-GR" sz="2400" b="1" dirty="0">
                <a:ea typeface="Calibri" panose="020F0502020204030204" pitchFamily="34" charset="0"/>
                <a:cs typeface="Times New Roman" panose="02020603050405020304" pitchFamily="18" charset="0"/>
              </a:rPr>
              <a:t> </a:t>
            </a:r>
            <a:endParaRPr lang="el-GR" sz="2400" dirty="0">
              <a:ea typeface="Calibri" panose="020F0502020204030204" pitchFamily="34" charset="0"/>
              <a:cs typeface="Times New Roman" panose="02020603050405020304" pitchFamily="18" charset="0"/>
            </a:endParaRPr>
          </a:p>
          <a:p>
            <a:pPr algn="ctr">
              <a:lnSpc>
                <a:spcPct val="107000"/>
              </a:lnSpc>
              <a:spcAft>
                <a:spcPts val="0"/>
              </a:spcAft>
            </a:pPr>
            <a:r>
              <a:rPr lang="el-GR" dirty="0" smtClean="0"/>
              <a:t>Ρήμα «Εμπάσχω»: Κ</a:t>
            </a:r>
            <a:r>
              <a:rPr lang="el-GR" sz="2000" dirty="0" smtClean="0">
                <a:ea typeface="Calibri" panose="020F0502020204030204" pitchFamily="34" charset="0"/>
                <a:cs typeface="Times New Roman" panose="02020603050405020304" pitchFamily="18" charset="0"/>
              </a:rPr>
              <a:t>ατανοώ «ΤΙ</a:t>
            </a:r>
            <a:r>
              <a:rPr lang="el-GR" sz="2000" dirty="0">
                <a:ea typeface="Calibri" panose="020F0502020204030204" pitchFamily="34" charset="0"/>
                <a:cs typeface="Times New Roman" panose="02020603050405020304" pitchFamily="18" charset="0"/>
              </a:rPr>
              <a:t>» και «ΠΩΣ» </a:t>
            </a:r>
            <a:r>
              <a:rPr lang="el-GR" sz="2000" dirty="0" smtClean="0">
                <a:ea typeface="Calibri" panose="020F0502020204030204" pitchFamily="34" charset="0"/>
                <a:cs typeface="Times New Roman" panose="02020603050405020304" pitchFamily="18" charset="0"/>
              </a:rPr>
              <a:t>ΣΚΕΦΤΕΤΑΙ, </a:t>
            </a:r>
            <a:r>
              <a:rPr lang="el-GR" sz="2000" dirty="0">
                <a:ea typeface="Calibri" panose="020F0502020204030204" pitchFamily="34" charset="0"/>
                <a:cs typeface="Times New Roman" panose="02020603050405020304" pitchFamily="18" charset="0"/>
              </a:rPr>
              <a:t>«ΤΙ ΘΕΛΕΙ ΝΑ ΠΕΙ», «ΓΙΑΤΙ ΤΟ ΛΕΕΙ»</a:t>
            </a:r>
          </a:p>
        </p:txBody>
      </p:sp>
      <p:pic>
        <p:nvPicPr>
          <p:cNvPr id="8" name="Picture 7" descr="Ενσυναίσθηση: η σημασία της στις διαπροσωπικές σχέσεις | Ψυχολογία"/>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94" y="2546298"/>
            <a:ext cx="5016432" cy="4060979"/>
          </a:xfrm>
          <a:prstGeom prst="rect">
            <a:avLst/>
          </a:prstGeom>
          <a:noFill/>
          <a:ln>
            <a:noFill/>
          </a:ln>
        </p:spPr>
      </p:pic>
      <p:sp>
        <p:nvSpPr>
          <p:cNvPr id="9" name="Rectangle 8"/>
          <p:cNvSpPr/>
          <p:nvPr/>
        </p:nvSpPr>
        <p:spPr>
          <a:xfrm>
            <a:off x="640673" y="2546298"/>
            <a:ext cx="5844209" cy="3769237"/>
          </a:xfrm>
          <a:prstGeom prst="rect">
            <a:avLst/>
          </a:prstGeom>
        </p:spPr>
        <p:txBody>
          <a:bodyPr wrap="square">
            <a:spAutoFit/>
          </a:bodyPr>
          <a:lstStyle/>
          <a:p>
            <a:pPr>
              <a:lnSpc>
                <a:spcPct val="107000"/>
              </a:lnSpc>
              <a:spcAft>
                <a:spcPts val="800"/>
              </a:spcAft>
            </a:pPr>
            <a:r>
              <a:rPr lang="el-GR" sz="2000" b="1" dirty="0">
                <a:ea typeface="Calibri" panose="020F0502020204030204" pitchFamily="34" charset="0"/>
                <a:cs typeface="Times New Roman" panose="02020603050405020304" pitchFamily="18" charset="0"/>
              </a:rPr>
              <a:t>Δ1. </a:t>
            </a:r>
            <a:r>
              <a:rPr lang="el-GR" sz="2000" b="1" dirty="0" smtClean="0">
                <a:ea typeface="Calibri" panose="020F0502020204030204" pitchFamily="34" charset="0"/>
                <a:cs typeface="Times New Roman" panose="02020603050405020304" pitchFamily="18" charset="0"/>
              </a:rPr>
              <a:t>Επικέντρωση </a:t>
            </a:r>
            <a:r>
              <a:rPr lang="el-GR" sz="2000" dirty="0" smtClean="0">
                <a:ea typeface="Calibri" panose="020F0502020204030204" pitchFamily="34" charset="0"/>
                <a:cs typeface="Times New Roman" panose="02020603050405020304" pitchFamily="18" charset="0"/>
              </a:rPr>
              <a:t>(προσοχή &amp; παρατηρητικότητα)</a:t>
            </a:r>
            <a:endParaRPr lang="el-GR" sz="2000" dirty="0">
              <a:ea typeface="Calibri" panose="020F0502020204030204" pitchFamily="34" charset="0"/>
              <a:cs typeface="Times New Roman" panose="02020603050405020304" pitchFamily="18" charset="0"/>
            </a:endParaRPr>
          </a:p>
          <a:p>
            <a:pPr indent="-1188000">
              <a:lnSpc>
                <a:spcPct val="107000"/>
              </a:lnSpc>
              <a:spcAft>
                <a:spcPts val="800"/>
              </a:spcAft>
            </a:pPr>
            <a:r>
              <a:rPr lang="el-GR" sz="2000" b="1" dirty="0">
                <a:ea typeface="Calibri" panose="020F0502020204030204" pitchFamily="34" charset="0"/>
                <a:cs typeface="Times New Roman" panose="02020603050405020304" pitchFamily="18" charset="0"/>
              </a:rPr>
              <a:t>Δ2. Κατανόηση</a:t>
            </a:r>
            <a:r>
              <a:rPr lang="el-GR" sz="2000" dirty="0">
                <a:ea typeface="Calibri" panose="020F0502020204030204" pitchFamily="34" charset="0"/>
                <a:cs typeface="Times New Roman" panose="02020603050405020304" pitchFamily="18" charset="0"/>
              </a:rPr>
              <a:t> </a:t>
            </a:r>
            <a:r>
              <a:rPr lang="el-GR" sz="2000" b="1" dirty="0">
                <a:ea typeface="Calibri" panose="020F0502020204030204" pitchFamily="34" charset="0"/>
                <a:cs typeface="Times New Roman" panose="02020603050405020304" pitchFamily="18" charset="0"/>
              </a:rPr>
              <a:t>των λεγομένων και της </a:t>
            </a:r>
            <a:r>
              <a:rPr lang="el-GR" sz="2000" b="1" dirty="0" smtClean="0">
                <a:ea typeface="Calibri" panose="020F0502020204030204" pitchFamily="34" charset="0"/>
                <a:cs typeface="Times New Roman" panose="02020603050405020304" pitchFamily="18" charset="0"/>
              </a:rPr>
              <a:t>εμπειρίας</a:t>
            </a:r>
            <a:r>
              <a:rPr lang="en-US" sz="2000" b="1" dirty="0" smtClean="0">
                <a:ea typeface="Calibri" panose="020F0502020204030204" pitchFamily="34" charset="0"/>
                <a:cs typeface="Times New Roman" panose="02020603050405020304" pitchFamily="18" charset="0"/>
              </a:rPr>
              <a:t> 	</a:t>
            </a:r>
            <a:r>
              <a:rPr lang="el-GR" sz="2000" b="1" dirty="0" smtClean="0">
                <a:ea typeface="Calibri" panose="020F0502020204030204" pitchFamily="34" charset="0"/>
                <a:cs typeface="Times New Roman" panose="02020603050405020304" pitchFamily="18" charset="0"/>
              </a:rPr>
              <a:t>του άλλου </a:t>
            </a:r>
            <a:r>
              <a:rPr lang="el-GR" sz="2000" dirty="0" smtClean="0">
                <a:ea typeface="Calibri" panose="020F0502020204030204" pitchFamily="34" charset="0"/>
                <a:cs typeface="Times New Roman" panose="02020603050405020304" pitchFamily="18" charset="0"/>
              </a:rPr>
              <a:t>(αποδοχή &amp; γνησιότητα)</a:t>
            </a:r>
            <a:endParaRPr lang="en-US" sz="2000" dirty="0" smtClean="0">
              <a:ea typeface="Calibri" panose="020F0502020204030204" pitchFamily="34" charset="0"/>
              <a:cs typeface="Times New Roman" panose="02020603050405020304" pitchFamily="18" charset="0"/>
            </a:endParaRPr>
          </a:p>
          <a:p>
            <a:r>
              <a:rPr lang="el-GR" sz="2000" b="1" dirty="0" smtClean="0">
                <a:ea typeface="Calibri" panose="020F0502020204030204" pitchFamily="34" charset="0"/>
                <a:cs typeface="Times New Roman" panose="02020603050405020304" pitchFamily="18" charset="0"/>
              </a:rPr>
              <a:t>Δ3</a:t>
            </a:r>
            <a:r>
              <a:rPr lang="el-GR" sz="2000" b="1" dirty="0">
                <a:ea typeface="Calibri" panose="020F0502020204030204" pitchFamily="34" charset="0"/>
                <a:cs typeface="Times New Roman" panose="02020603050405020304" pitchFamily="18" charset="0"/>
              </a:rPr>
              <a:t>. </a:t>
            </a:r>
            <a:r>
              <a:rPr lang="el-GR" sz="2000" b="1" dirty="0" smtClean="0">
                <a:ea typeface="Calibri" panose="020F0502020204030204" pitchFamily="34" charset="0"/>
                <a:cs typeface="Times New Roman" panose="02020603050405020304" pitchFamily="18" charset="0"/>
              </a:rPr>
              <a:t>Ανάπλαση</a:t>
            </a:r>
            <a:r>
              <a:rPr lang="el-GR" sz="2000" i="1" dirty="0" smtClean="0">
                <a:solidFill>
                  <a:srgbClr val="002060"/>
                </a:solidFill>
                <a:ea typeface="Calibri" panose="020F0502020204030204" pitchFamily="34" charset="0"/>
                <a:cs typeface="Times New Roman" panose="02020603050405020304" pitchFamily="18" charset="0"/>
              </a:rPr>
              <a:t> </a:t>
            </a:r>
            <a:r>
              <a:rPr lang="el-GR" sz="2000" dirty="0"/>
              <a:t>(λεκτική παρέμβαση που διευκολύνει </a:t>
            </a:r>
            <a:r>
              <a:rPr lang="el-GR" sz="2000" dirty="0" smtClean="0"/>
              <a:t>τη διαδικασία </a:t>
            </a:r>
            <a:r>
              <a:rPr lang="el-GR" sz="2000" dirty="0"/>
              <a:t>επικοινωνίας</a:t>
            </a:r>
            <a:r>
              <a:rPr lang="el-GR" dirty="0" smtClean="0"/>
              <a:t>)</a:t>
            </a:r>
            <a:endParaRPr lang="el-GR" dirty="0"/>
          </a:p>
          <a:p>
            <a:pPr>
              <a:lnSpc>
                <a:spcPct val="107000"/>
              </a:lnSpc>
              <a:spcBef>
                <a:spcPts val="1200"/>
              </a:spcBef>
              <a:spcAft>
                <a:spcPts val="600"/>
              </a:spcAft>
            </a:pPr>
            <a:r>
              <a:rPr lang="el-GR" sz="2000" u="sng" dirty="0" smtClean="0">
                <a:ea typeface="Calibri" panose="020F0502020204030204" pitchFamily="34" charset="0"/>
                <a:cs typeface="Times New Roman" panose="02020603050405020304" pitchFamily="18" charset="0"/>
              </a:rPr>
              <a:t>Στόχος</a:t>
            </a:r>
            <a:r>
              <a:rPr lang="el-GR" sz="2000" dirty="0" smtClean="0">
                <a:ea typeface="Calibri" panose="020F050202020403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N</a:t>
            </a:r>
            <a:r>
              <a:rPr lang="el-GR" sz="2000" dirty="0" smtClean="0">
                <a:ea typeface="Calibri" panose="020F0502020204030204" pitchFamily="34" charset="0"/>
                <a:cs typeface="Times New Roman" panose="02020603050405020304" pitchFamily="18" charset="0"/>
              </a:rPr>
              <a:t>α </a:t>
            </a:r>
            <a:r>
              <a:rPr lang="el-GR" sz="2000" dirty="0">
                <a:ea typeface="Calibri" panose="020F0502020204030204" pitchFamily="34" charset="0"/>
                <a:cs typeface="Times New Roman" panose="02020603050405020304" pitchFamily="18" charset="0"/>
              </a:rPr>
              <a:t>βεβαιωθεί ο </a:t>
            </a:r>
            <a:r>
              <a:rPr lang="el-GR" sz="2000" dirty="0" smtClean="0">
                <a:ea typeface="Calibri" panose="020F0502020204030204" pitchFamily="34" charset="0"/>
                <a:cs typeface="Times New Roman" panose="02020603050405020304" pitchFamily="18" charset="0"/>
              </a:rPr>
              <a:t>ακροατής-εκπαιδευτικός ότι </a:t>
            </a:r>
            <a:r>
              <a:rPr lang="el-GR" sz="2000" dirty="0">
                <a:ea typeface="Calibri" panose="020F0502020204030204" pitchFamily="34" charset="0"/>
                <a:cs typeface="Times New Roman" panose="02020603050405020304" pitchFamily="18" charset="0"/>
              </a:rPr>
              <a:t>έχει κατανοήσει με ενσυναίσθηση </a:t>
            </a:r>
            <a:r>
              <a:rPr lang="el-GR" sz="2000" dirty="0" smtClean="0">
                <a:ea typeface="Calibri" panose="020F0502020204030204" pitchFamily="34" charset="0"/>
                <a:cs typeface="Times New Roman" panose="02020603050405020304" pitchFamily="18" charset="0"/>
              </a:rPr>
              <a:t>τον ομιλητή-γονέα</a:t>
            </a:r>
            <a:endParaRPr lang="el-GR" sz="2000" dirty="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N</a:t>
            </a:r>
            <a:r>
              <a:rPr lang="el-GR" sz="2000" dirty="0" smtClean="0">
                <a:ea typeface="Calibri" panose="020F0502020204030204" pitchFamily="34" charset="0"/>
                <a:cs typeface="Times New Roman" panose="02020603050405020304" pitchFamily="18" charset="0"/>
              </a:rPr>
              <a:t>α </a:t>
            </a:r>
            <a:r>
              <a:rPr lang="el-GR" sz="2000" dirty="0">
                <a:ea typeface="Calibri" panose="020F0502020204030204" pitchFamily="34" charset="0"/>
                <a:cs typeface="Times New Roman" panose="02020603050405020304" pitchFamily="18" charset="0"/>
              </a:rPr>
              <a:t>αισθανθεί ο </a:t>
            </a:r>
            <a:r>
              <a:rPr lang="el-GR" sz="2000" dirty="0" smtClean="0">
                <a:ea typeface="Calibri" panose="020F0502020204030204" pitchFamily="34" charset="0"/>
                <a:cs typeface="Times New Roman" panose="02020603050405020304" pitchFamily="18" charset="0"/>
              </a:rPr>
              <a:t>γονέας </a:t>
            </a:r>
            <a:r>
              <a:rPr lang="el-GR" sz="2000" dirty="0">
                <a:ea typeface="Calibri" panose="020F0502020204030204" pitchFamily="34" charset="0"/>
                <a:cs typeface="Times New Roman" panose="02020603050405020304" pitchFamily="18" charset="0"/>
              </a:rPr>
              <a:t>ότι όντως ο </a:t>
            </a:r>
            <a:r>
              <a:rPr lang="el-GR" sz="2000" dirty="0" smtClean="0">
                <a:ea typeface="Calibri" panose="020F0502020204030204" pitchFamily="34" charset="0"/>
                <a:cs typeface="Times New Roman" panose="02020603050405020304" pitchFamily="18" charset="0"/>
              </a:rPr>
              <a:t>εκπαιδευτικός </a:t>
            </a:r>
            <a:r>
              <a:rPr lang="el-GR" sz="2000" dirty="0">
                <a:ea typeface="Calibri" panose="020F0502020204030204" pitchFamily="34" charset="0"/>
                <a:cs typeface="Times New Roman" panose="02020603050405020304" pitchFamily="18" charset="0"/>
              </a:rPr>
              <a:t>προσπαθεί να κατανοήσει αυτά που του έχει </a:t>
            </a:r>
            <a:r>
              <a:rPr lang="el-GR" sz="2000" dirty="0" smtClean="0">
                <a:ea typeface="Calibri" panose="020F0502020204030204" pitchFamily="34" charset="0"/>
                <a:cs typeface="Times New Roman" panose="02020603050405020304" pitchFamily="18" charset="0"/>
              </a:rPr>
              <a:t>πει</a:t>
            </a:r>
            <a:endParaRPr lang="el-GR" sz="2000" dirty="0"/>
          </a:p>
        </p:txBody>
      </p:sp>
      <p:sp>
        <p:nvSpPr>
          <p:cNvPr id="10"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Tree>
    <p:extLst>
      <p:ext uri="{BB962C8B-B14F-4D97-AF65-F5344CB8AC3E}">
        <p14:creationId xmlns:p14="http://schemas.microsoft.com/office/powerpoint/2010/main" xmlns="" val="435132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7283" y="1049311"/>
            <a:ext cx="4030289" cy="553357"/>
          </a:xfrm>
          <a:prstGeom prst="rect">
            <a:avLst/>
          </a:prstGeom>
        </p:spPr>
        <p:txBody>
          <a:bodyPr wrap="square">
            <a:spAutoFit/>
          </a:bodyPr>
          <a:lstStyle/>
          <a:p>
            <a:pPr algn="ctr">
              <a:lnSpc>
                <a:spcPct val="107000"/>
              </a:lnSpc>
              <a:spcAft>
                <a:spcPts val="0"/>
              </a:spcAft>
            </a:pPr>
            <a:r>
              <a:rPr lang="el-GR" sz="2800" b="1" dirty="0" smtClean="0">
                <a:ea typeface="Calibri" panose="020F0502020204030204" pitchFamily="34" charset="0"/>
                <a:cs typeface="Times New Roman" panose="02020603050405020304" pitchFamily="18" charset="0"/>
              </a:rPr>
              <a:t>Δ3. Ανάπλαση</a:t>
            </a:r>
            <a:endParaRPr lang="el-GR" sz="2800" dirty="0">
              <a:effectLs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751101098"/>
              </p:ext>
            </p:extLst>
          </p:nvPr>
        </p:nvGraphicFramePr>
        <p:xfrm>
          <a:off x="680586" y="1733497"/>
          <a:ext cx="10965982" cy="4658227"/>
        </p:xfrm>
        <a:graphic>
          <a:graphicData uri="http://schemas.openxmlformats.org/drawingml/2006/table">
            <a:tbl>
              <a:tblPr firstRow="1" bandRow="1">
                <a:tableStyleId>{5C22544A-7EE6-4342-B048-85BDC9FD1C3A}</a:tableStyleId>
              </a:tblPr>
              <a:tblGrid>
                <a:gridCol w="10965982">
                  <a:extLst>
                    <a:ext uri="{9D8B030D-6E8A-4147-A177-3AD203B41FA5}">
                      <a16:colId xmlns:a16="http://schemas.microsoft.com/office/drawing/2014/main" xmlns="" val="2552134194"/>
                    </a:ext>
                  </a:extLst>
                </a:gridCol>
              </a:tblGrid>
              <a:tr h="10494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lt1"/>
                          </a:solidFill>
                          <a:effectLst/>
                          <a:latin typeface="+mn-lt"/>
                          <a:ea typeface="+mn-ea"/>
                          <a:cs typeface="+mn-cs"/>
                        </a:rPr>
                        <a:t>ΤΕΧΝΙΚΕΣ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lt1"/>
                          </a:solidFill>
                          <a:effectLst/>
                          <a:latin typeface="+mn-lt"/>
                          <a:ea typeface="+mn-ea"/>
                          <a:cs typeface="+mn-cs"/>
                        </a:rPr>
                        <a:t>προκειμένου ο εκπαιδευτικός να πραγματοποιήσει </a:t>
                      </a:r>
                    </a:p>
                    <a:p>
                      <a:pPr marL="0" marR="0" indent="0" algn="ctr" defTabSz="914400" rtl="0" eaLnBrk="1" fontAlgn="auto" latinLnBrk="0" hangingPunct="1">
                        <a:lnSpc>
                          <a:spcPct val="100000"/>
                        </a:lnSpc>
                        <a:spcBef>
                          <a:spcPts val="0"/>
                        </a:spcBef>
                        <a:spcAft>
                          <a:spcPts val="0"/>
                        </a:spcAft>
                        <a:buClrTx/>
                        <a:buSzTx/>
                        <a:buFontTx/>
                        <a:buNone/>
                        <a:tabLst/>
                        <a:defRPr/>
                      </a:pPr>
                      <a:r>
                        <a:rPr lang="el-GR" sz="2400" b="1" kern="1200" dirty="0" smtClean="0">
                          <a:solidFill>
                            <a:schemeClr val="lt1"/>
                          </a:solidFill>
                          <a:effectLst/>
                          <a:latin typeface="+mn-lt"/>
                          <a:ea typeface="+mn-ea"/>
                          <a:cs typeface="+mn-cs"/>
                        </a:rPr>
                        <a:t>τη διαδικασία της ΑΝΑΠΛΑΣΗΣ</a:t>
                      </a:r>
                    </a:p>
                  </a:txBody>
                  <a:tcPr/>
                </a:tc>
                <a:extLst>
                  <a:ext uri="{0D108BD9-81ED-4DB2-BD59-A6C34878D82A}">
                    <a16:rowId xmlns:a16="http://schemas.microsoft.com/office/drawing/2014/main" xmlns="" val="2211119137"/>
                  </a:ext>
                </a:extLst>
              </a:tr>
              <a:tr h="1137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effectLst/>
                          <a:latin typeface="+mn-lt"/>
                          <a:ea typeface="+mn-ea"/>
                          <a:cs typeface="+mn-cs"/>
                        </a:rPr>
                        <a:t>α. </a:t>
                      </a:r>
                      <a:r>
                        <a:rPr lang="el-GR" sz="1800" b="0" kern="1200" dirty="0" smtClean="0">
                          <a:solidFill>
                            <a:schemeClr val="bg1"/>
                          </a:solidFill>
                          <a:effectLst/>
                          <a:latin typeface="+mn-lt"/>
                          <a:ea typeface="+mn-ea"/>
                          <a:cs typeface="+mn-cs"/>
                        </a:rPr>
                        <a:t>Με την </a:t>
                      </a:r>
                      <a:r>
                        <a:rPr lang="el-GR" sz="1800" b="1" kern="1200" dirty="0" smtClean="0">
                          <a:solidFill>
                            <a:schemeClr val="bg1"/>
                          </a:solidFill>
                          <a:effectLst/>
                          <a:latin typeface="+mn-lt"/>
                          <a:ea typeface="+mn-ea"/>
                          <a:cs typeface="+mn-cs"/>
                        </a:rPr>
                        <a:t>επανάληψη ή παράφραση </a:t>
                      </a:r>
                    </a:p>
                    <a:p>
                      <a:r>
                        <a:rPr lang="el-GR" sz="1800" i="1" kern="1200" dirty="0" smtClean="0">
                          <a:solidFill>
                            <a:srgbClr val="002060"/>
                          </a:solidFill>
                          <a:effectLst/>
                          <a:latin typeface="+mn-lt"/>
                          <a:ea typeface="+mn-ea"/>
                          <a:cs typeface="+mn-cs"/>
                        </a:rPr>
                        <a:t>«Αν κατάλαβα σωστά, αυτό που θέλετε να πείτε είναι…» </a:t>
                      </a:r>
                    </a:p>
                    <a:p>
                      <a:r>
                        <a:rPr lang="el-GR" sz="1800" i="1" kern="1200" dirty="0" smtClean="0">
                          <a:solidFill>
                            <a:srgbClr val="002060"/>
                          </a:solidFill>
                          <a:effectLst/>
                          <a:latin typeface="+mn-lt"/>
                          <a:ea typeface="+mn-ea"/>
                          <a:cs typeface="+mn-cs"/>
                        </a:rPr>
                        <a:t>«Α! Μάλιστα, ώστε (επανάληψη φράσης)…»</a:t>
                      </a:r>
                      <a:endParaRPr lang="el-GR" sz="1600" i="1" dirty="0">
                        <a:solidFill>
                          <a:srgbClr val="002060"/>
                        </a:solidFill>
                      </a:endParaRPr>
                    </a:p>
                  </a:txBody>
                  <a:tcPr/>
                </a:tc>
                <a:extLst>
                  <a:ext uri="{0D108BD9-81ED-4DB2-BD59-A6C34878D82A}">
                    <a16:rowId xmlns:a16="http://schemas.microsoft.com/office/drawing/2014/main" xmlns="" val="1076847768"/>
                  </a:ext>
                </a:extLst>
              </a:tr>
              <a:tr h="1166041">
                <a:tc>
                  <a:txBody>
                    <a:bodyPr/>
                    <a:lstStyle/>
                    <a:p>
                      <a:r>
                        <a:rPr lang="el-GR" sz="1800" b="1" kern="1200" dirty="0" smtClean="0">
                          <a:solidFill>
                            <a:schemeClr val="dk1"/>
                          </a:solidFill>
                          <a:effectLst/>
                          <a:latin typeface="+mn-lt"/>
                          <a:ea typeface="+mn-ea"/>
                          <a:cs typeface="+mn-cs"/>
                        </a:rPr>
                        <a:t>β.</a:t>
                      </a:r>
                      <a:r>
                        <a:rPr lang="el-GR" sz="1800" kern="1200" dirty="0" smtClean="0">
                          <a:solidFill>
                            <a:schemeClr val="dk1"/>
                          </a:solidFill>
                          <a:effectLst/>
                          <a:latin typeface="+mn-lt"/>
                          <a:ea typeface="+mn-ea"/>
                          <a:cs typeface="+mn-cs"/>
                        </a:rPr>
                        <a:t> Με την </a:t>
                      </a:r>
                      <a:r>
                        <a:rPr lang="el-GR" sz="1800" b="1" kern="1200" dirty="0" smtClean="0">
                          <a:solidFill>
                            <a:schemeClr val="dk1"/>
                          </a:solidFill>
                          <a:effectLst/>
                          <a:latin typeface="+mn-lt"/>
                          <a:ea typeface="+mn-ea"/>
                          <a:cs typeface="+mn-cs"/>
                        </a:rPr>
                        <a:t>περίληψη</a:t>
                      </a:r>
                      <a:r>
                        <a:rPr lang="el-GR" sz="1800" kern="1200" dirty="0" smtClean="0">
                          <a:solidFill>
                            <a:schemeClr val="dk1"/>
                          </a:solidFill>
                          <a:effectLst/>
                          <a:latin typeface="+mn-lt"/>
                          <a:ea typeface="+mn-ea"/>
                          <a:cs typeface="+mn-cs"/>
                        </a:rPr>
                        <a:t> </a:t>
                      </a:r>
                      <a:r>
                        <a:rPr lang="el-GR" sz="1800" b="1" kern="1200" dirty="0" smtClean="0">
                          <a:solidFill>
                            <a:schemeClr val="dk1"/>
                          </a:solidFill>
                          <a:effectLst/>
                          <a:latin typeface="+mn-lt"/>
                          <a:ea typeface="+mn-ea"/>
                          <a:cs typeface="+mn-cs"/>
                        </a:rPr>
                        <a:t>ή σύνοψη</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i="1" kern="1200" dirty="0" smtClean="0">
                          <a:solidFill>
                            <a:srgbClr val="002060"/>
                          </a:solidFill>
                          <a:effectLst/>
                          <a:latin typeface="+mn-lt"/>
                          <a:ea typeface="+mn-ea"/>
                          <a:cs typeface="+mn-cs"/>
                        </a:rPr>
                        <a:t>«Μπορούμε να δούμε που βρισκόμαστε σε αυτό το σημείο…»</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i="1" kern="1200" dirty="0" smtClean="0">
                          <a:solidFill>
                            <a:srgbClr val="002060"/>
                          </a:solidFill>
                          <a:effectLst/>
                          <a:latin typeface="+mn-lt"/>
                          <a:ea typeface="+mn-ea"/>
                          <a:cs typeface="+mn-cs"/>
                        </a:rPr>
                        <a:t>«Σήμερα μιλήσαμε για…»</a:t>
                      </a:r>
                      <a:endParaRPr lang="el-GR" sz="1800" kern="1200" dirty="0" smtClean="0">
                        <a:solidFill>
                          <a:srgbClr val="002060"/>
                        </a:solidFill>
                        <a:effectLst/>
                        <a:latin typeface="+mn-lt"/>
                        <a:ea typeface="+mn-ea"/>
                        <a:cs typeface="+mn-cs"/>
                      </a:endParaRPr>
                    </a:p>
                  </a:txBody>
                  <a:tcPr/>
                </a:tc>
                <a:extLst>
                  <a:ext uri="{0D108BD9-81ED-4DB2-BD59-A6C34878D82A}">
                    <a16:rowId xmlns:a16="http://schemas.microsoft.com/office/drawing/2014/main" xmlns="" val="2479531845"/>
                  </a:ext>
                </a:extLst>
              </a:tr>
              <a:tr h="1166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dk1"/>
                          </a:solidFill>
                          <a:effectLst/>
                          <a:latin typeface="+mn-lt"/>
                          <a:ea typeface="+mn-ea"/>
                          <a:cs typeface="+mn-cs"/>
                        </a:rPr>
                        <a:t>γ. </a:t>
                      </a:r>
                      <a:r>
                        <a:rPr lang="el-GR" sz="1800" b="0" kern="1200" dirty="0" smtClean="0">
                          <a:solidFill>
                            <a:schemeClr val="dk1"/>
                          </a:solidFill>
                          <a:effectLst/>
                          <a:latin typeface="+mn-lt"/>
                          <a:ea typeface="+mn-ea"/>
                          <a:cs typeface="+mn-cs"/>
                        </a:rPr>
                        <a:t>Με την </a:t>
                      </a:r>
                      <a:r>
                        <a:rPr lang="el-GR" sz="1800" b="1" kern="1200" dirty="0" smtClean="0">
                          <a:solidFill>
                            <a:schemeClr val="dk1"/>
                          </a:solidFill>
                          <a:effectLst/>
                          <a:latin typeface="+mn-lt"/>
                          <a:ea typeface="+mn-ea"/>
                          <a:cs typeface="+mn-cs"/>
                        </a:rPr>
                        <a:t>αντανάκλαση συναισθημάτων ή ανάπλαση</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i="1" kern="1200" dirty="0" smtClean="0">
                          <a:solidFill>
                            <a:srgbClr val="002060"/>
                          </a:solidFill>
                          <a:effectLst/>
                          <a:latin typeface="+mn-lt"/>
                          <a:ea typeface="+mn-ea"/>
                          <a:cs typeface="+mn-cs"/>
                        </a:rPr>
                        <a:t>«Νομίζω</a:t>
                      </a:r>
                      <a:r>
                        <a:rPr lang="el-GR" sz="1800" i="1" kern="1200" baseline="0" dirty="0" smtClean="0">
                          <a:solidFill>
                            <a:srgbClr val="002060"/>
                          </a:solidFill>
                          <a:effectLst/>
                          <a:latin typeface="+mn-lt"/>
                          <a:ea typeface="+mn-ea"/>
                          <a:cs typeface="+mn-cs"/>
                        </a:rPr>
                        <a:t> ότι αισθάνεσθε…</a:t>
                      </a:r>
                      <a:r>
                        <a:rPr lang="el-GR" sz="1800" i="1" kern="1200" dirty="0" smtClean="0">
                          <a:solidFill>
                            <a:srgbClr val="00206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i="1" kern="1200" dirty="0" smtClean="0">
                          <a:solidFill>
                            <a:srgbClr val="002060"/>
                          </a:solidFill>
                          <a:effectLst/>
                          <a:latin typeface="+mn-lt"/>
                          <a:ea typeface="+mn-ea"/>
                          <a:cs typeface="+mn-cs"/>
                        </a:rPr>
                        <a:t>«Φαίνεστε προβληματισμένη…»</a:t>
                      </a:r>
                      <a:endParaRPr lang="el-GR" sz="1800" i="1" dirty="0" smtClean="0">
                        <a:solidFill>
                          <a:srgbClr val="002060"/>
                        </a:solidFill>
                      </a:endParaRPr>
                    </a:p>
                  </a:txBody>
                  <a:tcPr/>
                </a:tc>
                <a:extLst>
                  <a:ext uri="{0D108BD9-81ED-4DB2-BD59-A6C34878D82A}">
                    <a16:rowId xmlns:a16="http://schemas.microsoft.com/office/drawing/2014/main" xmlns="" val="3102913336"/>
                  </a:ext>
                </a:extLst>
              </a:tr>
            </a:tbl>
          </a:graphicData>
        </a:graphic>
      </p:graphicFrame>
      <p:pic>
        <p:nvPicPr>
          <p:cNvPr id="8" name="Picture 7" descr="τέχνες PLUS - Θεατρική επανάληψη… μήτηρ μαθήσεως- Οι παραστάσεις που  ξεχωρίσαμε"/>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9" y="2922410"/>
            <a:ext cx="1302486" cy="1140200"/>
          </a:xfrm>
          <a:prstGeom prst="rect">
            <a:avLst/>
          </a:prstGeom>
          <a:noFill/>
          <a:ln>
            <a:noFill/>
          </a:ln>
        </p:spPr>
      </p:pic>
      <p:pic>
        <p:nvPicPr>
          <p:cNvPr id="9" name="Picture 8" descr="Πανελλήνιες: 8 βήματα για να γράψετε άριστα την περίληψη στην Έκθεση -  Μελετώντας.g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28488" y="4062610"/>
            <a:ext cx="1667632" cy="1208689"/>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612420" y="5063045"/>
            <a:ext cx="1971675" cy="1309664"/>
          </a:xfrm>
          <a:prstGeom prst="rect">
            <a:avLst/>
          </a:prstGeom>
        </p:spPr>
      </p:pic>
      <p:sp>
        <p:nvSpPr>
          <p:cNvPr id="10"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Tree>
    <p:extLst>
      <p:ext uri="{BB962C8B-B14F-4D97-AF65-F5344CB8AC3E}">
        <p14:creationId xmlns:p14="http://schemas.microsoft.com/office/powerpoint/2010/main" xmlns="" val="388436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089" y="1782502"/>
            <a:ext cx="4606724" cy="3680749"/>
          </a:xfrm>
        </p:spPr>
        <p:txBody>
          <a:bodyPr>
            <a:normAutofit/>
          </a:bodyPr>
          <a:lstStyle/>
          <a:p>
            <a:r>
              <a:rPr lang="el-GR" sz="2400" b="1" dirty="0"/>
              <a:t>Καλλιεργούνται σχέσεις εμπιστοσύνης, σεβασμού, αλληλοκατανόησης και αποδοχής </a:t>
            </a:r>
            <a:r>
              <a:rPr lang="el-GR" sz="2400" b="1" dirty="0" smtClean="0"/>
              <a:t>συναισθημάτων</a:t>
            </a:r>
          </a:p>
          <a:p>
            <a:pPr marL="0" indent="0">
              <a:buNone/>
            </a:pPr>
            <a:endParaRPr lang="el-GR" sz="2400" dirty="0"/>
          </a:p>
          <a:p>
            <a:r>
              <a:rPr lang="el-GR" sz="2400" b="1" dirty="0" smtClean="0"/>
              <a:t>Απαραίτητη η  διαμόρφωση </a:t>
            </a:r>
            <a:r>
              <a:rPr lang="el-GR" sz="2400" b="1" dirty="0"/>
              <a:t>των κατάλληλων συνθηκών (</a:t>
            </a:r>
            <a:r>
              <a:rPr lang="el-GR" sz="2400" dirty="0"/>
              <a:t>ιδιωτικότητα,  έλλειψη παρεμβολών και θορύβων)</a:t>
            </a:r>
          </a:p>
        </p:txBody>
      </p:sp>
      <p:pic>
        <p:nvPicPr>
          <p:cNvPr id="5" name="Picture 4" descr="Τι είναι η ενσυναίσθηση και πώς θα καταλάβεις αν την έχεις ανεπτυγμένη;"/>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7410" y="1651937"/>
            <a:ext cx="3869805" cy="3672418"/>
          </a:xfrm>
          <a:prstGeom prst="rect">
            <a:avLst/>
          </a:prstGeom>
          <a:noFill/>
          <a:ln>
            <a:noFill/>
          </a:ln>
        </p:spPr>
      </p:pic>
      <p:sp>
        <p:nvSpPr>
          <p:cNvPr id="7" name="Title 1"/>
          <p:cNvSpPr>
            <a:spLocks noGrp="1"/>
          </p:cNvSpPr>
          <p:nvPr>
            <p:ph type="title"/>
          </p:nvPr>
        </p:nvSpPr>
        <p:spPr>
          <a:xfrm>
            <a:off x="0" y="200234"/>
            <a:ext cx="12191999" cy="753495"/>
          </a:xfrm>
        </p:spPr>
        <p:txBody>
          <a:bodyPr>
            <a:noAutofit/>
          </a:bodyPr>
          <a:lstStyle/>
          <a:p>
            <a:pPr algn="ctr"/>
            <a:r>
              <a:rPr lang="el-GR" sz="3200" dirty="0" smtClean="0"/>
              <a:t>Επικοινωνιακή Δεξιότητα της Ενεργητικής Ακρόασης</a:t>
            </a:r>
            <a:endParaRPr lang="el-GR" sz="4000" dirty="0"/>
          </a:p>
        </p:txBody>
      </p:sp>
    </p:spTree>
    <p:extLst>
      <p:ext uri="{BB962C8B-B14F-4D97-AF65-F5344CB8AC3E}">
        <p14:creationId xmlns:p14="http://schemas.microsoft.com/office/powerpoint/2010/main" xmlns="" val="331544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448254"/>
            <a:ext cx="10515600" cy="561150"/>
          </a:xfrm>
        </p:spPr>
        <p:txBody>
          <a:bodyPr>
            <a:normAutofit fontScale="90000"/>
          </a:bodyPr>
          <a:lstStyle/>
          <a:p>
            <a:pPr algn="ctr"/>
            <a:r>
              <a:rPr lang="en-US" sz="3600" dirty="0" smtClean="0"/>
              <a:t/>
            </a:r>
            <a:br>
              <a:rPr lang="en-US" sz="3600" dirty="0" smtClean="0"/>
            </a:br>
            <a:r>
              <a:rPr lang="el-GR" sz="3600" dirty="0" smtClean="0"/>
              <a:t>Συνοψίζοντας</a:t>
            </a:r>
            <a:r>
              <a:rPr lang="el-GR" dirty="0"/>
              <a:t>…</a:t>
            </a:r>
            <a:br>
              <a:rPr lang="el-GR" dirty="0"/>
            </a:br>
            <a:endParaRPr lang="el-GR" dirty="0"/>
          </a:p>
        </p:txBody>
      </p:sp>
      <p:sp>
        <p:nvSpPr>
          <p:cNvPr id="3" name="Content Placeholder 2"/>
          <p:cNvSpPr>
            <a:spLocks noGrp="1"/>
          </p:cNvSpPr>
          <p:nvPr>
            <p:ph idx="1"/>
          </p:nvPr>
        </p:nvSpPr>
        <p:spPr>
          <a:xfrm>
            <a:off x="544010" y="3487322"/>
            <a:ext cx="11308466" cy="3156547"/>
          </a:xfrm>
        </p:spPr>
        <p:txBody>
          <a:bodyPr>
            <a:normAutofit lnSpcReduction="10000"/>
          </a:bodyPr>
          <a:lstStyle/>
          <a:p>
            <a:r>
              <a:rPr lang="el-GR" sz="2200" dirty="0" smtClean="0"/>
              <a:t>Διατυπώσει με σαφήνεια τη ΣΥΜΠΕΡΙΦΟΡΑ και όχι το ίδιο το παιδί</a:t>
            </a:r>
          </a:p>
          <a:p>
            <a:r>
              <a:rPr lang="el-GR" sz="2200" dirty="0" smtClean="0"/>
              <a:t>Επικεντρωθεί </a:t>
            </a:r>
            <a:r>
              <a:rPr lang="el-GR" sz="2200" dirty="0"/>
              <a:t>στο συναίσθημα του γονέα και όχι μόνο στο περιεχόμενο των λεγομένων του</a:t>
            </a:r>
          </a:p>
          <a:p>
            <a:r>
              <a:rPr lang="el-GR" sz="2200" dirty="0" smtClean="0"/>
              <a:t>Προσέξει </a:t>
            </a:r>
            <a:r>
              <a:rPr lang="el-GR" sz="2200" dirty="0"/>
              <a:t>τον τρόπο που μιλάει (π.χ. με θυμό, με λύπη, με αδιαφορία) </a:t>
            </a:r>
          </a:p>
          <a:p>
            <a:r>
              <a:rPr lang="el-GR" sz="2200" dirty="0" smtClean="0"/>
              <a:t>Προσέξει </a:t>
            </a:r>
            <a:r>
              <a:rPr lang="el-GR" sz="2200" dirty="0"/>
              <a:t>τα μη λεκτικά μηνύματα που μεταφέρει</a:t>
            </a:r>
          </a:p>
          <a:p>
            <a:r>
              <a:rPr lang="el-GR" sz="2200" dirty="0" smtClean="0"/>
              <a:t>Εντοπίσει </a:t>
            </a:r>
            <a:r>
              <a:rPr lang="el-GR" sz="2200" dirty="0"/>
              <a:t>τις αντιφατικές στάσεις και συναισθήματα</a:t>
            </a:r>
          </a:p>
          <a:p>
            <a:r>
              <a:rPr lang="el-GR" sz="2200" dirty="0" smtClean="0"/>
              <a:t>Ρωτήσει </a:t>
            </a:r>
            <a:r>
              <a:rPr lang="el-GR" sz="2200" dirty="0"/>
              <a:t>αν δεν είναι σίγουρος </a:t>
            </a:r>
          </a:p>
          <a:p>
            <a:r>
              <a:rPr lang="el-GR" sz="2200" dirty="0" smtClean="0"/>
              <a:t>Κατονομάσει </a:t>
            </a:r>
            <a:r>
              <a:rPr lang="el-GR" sz="2200" dirty="0"/>
              <a:t>το συναίσθημα και να περιγράψει την αιτία το που το προκαλεί  </a:t>
            </a:r>
            <a:r>
              <a:rPr lang="el-GR" sz="2200" dirty="0" smtClean="0"/>
              <a:t>       (</a:t>
            </a:r>
            <a:r>
              <a:rPr lang="el-GR" sz="2200" dirty="0" err="1"/>
              <a:t>Μαλικιώση-Λοΐζου</a:t>
            </a:r>
            <a:r>
              <a:rPr lang="el-GR" sz="2200" dirty="0"/>
              <a:t> 2008: 132- 134) </a:t>
            </a:r>
          </a:p>
        </p:txBody>
      </p:sp>
      <p:pic>
        <p:nvPicPr>
          <p:cNvPr id="4" name="Picture 3" descr="C:\Users\kpate\Desktop\Ποιος+θα+μπορούσε+να+είναι+ο+επικοινωνιακός+ρόλος+των+διευθυντών+σχολικών+μονάδων+Πρωτοβάθμιας+Εκπαίδευσης+αναφορικά+με+τη+βελτίωση+της+διοικητικής+ή+διδακτικής+αποτελεσματικότητας;.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6562" y="981364"/>
            <a:ext cx="3471863" cy="2347623"/>
          </a:xfrm>
          <a:prstGeom prst="rect">
            <a:avLst/>
          </a:prstGeom>
          <a:noFill/>
          <a:ln>
            <a:noFill/>
          </a:ln>
        </p:spPr>
      </p:pic>
      <p:sp>
        <p:nvSpPr>
          <p:cNvPr id="5" name="Rectangle 4"/>
          <p:cNvSpPr/>
          <p:nvPr/>
        </p:nvSpPr>
        <p:spPr>
          <a:xfrm>
            <a:off x="1848364" y="1569616"/>
            <a:ext cx="4574273" cy="1200329"/>
          </a:xfrm>
          <a:prstGeom prst="rect">
            <a:avLst/>
          </a:prstGeom>
        </p:spPr>
        <p:txBody>
          <a:bodyPr wrap="square">
            <a:spAutoFit/>
          </a:bodyPr>
          <a:lstStyle/>
          <a:p>
            <a:r>
              <a:rPr lang="el-GR" sz="2400" dirty="0"/>
              <a:t>Για μια «ενεργητική ακρόαση», </a:t>
            </a:r>
            <a:endParaRPr lang="el-GR" sz="2400" dirty="0" smtClean="0"/>
          </a:p>
          <a:p>
            <a:r>
              <a:rPr lang="el-GR" sz="2400" dirty="0" smtClean="0"/>
              <a:t>στη </a:t>
            </a:r>
            <a:r>
              <a:rPr lang="el-GR" sz="2400" dirty="0"/>
              <a:t>συνεργασία με τον γονέα, </a:t>
            </a:r>
            <a:endParaRPr lang="el-GR" sz="2400" dirty="0" smtClean="0"/>
          </a:p>
          <a:p>
            <a:r>
              <a:rPr lang="el-GR" sz="2400" dirty="0" smtClean="0"/>
              <a:t>ο </a:t>
            </a:r>
            <a:r>
              <a:rPr lang="el-GR" sz="2400" dirty="0"/>
              <a:t>εκπαιδευτικός χρειάζεται να:</a:t>
            </a:r>
          </a:p>
        </p:txBody>
      </p:sp>
    </p:spTree>
    <p:extLst>
      <p:ext uri="{BB962C8B-B14F-4D97-AF65-F5344CB8AC3E}">
        <p14:creationId xmlns:p14="http://schemas.microsoft.com/office/powerpoint/2010/main" xmlns="" val="518227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623166"/>
          </a:xfrm>
        </p:spPr>
        <p:txBody>
          <a:bodyPr>
            <a:normAutofit fontScale="90000"/>
          </a:bodyPr>
          <a:lstStyle/>
          <a:p>
            <a:pPr algn="ctr">
              <a:lnSpc>
                <a:spcPct val="100000"/>
              </a:lnSpc>
            </a:pPr>
            <a:r>
              <a:rPr lang="el-GR" sz="3600" dirty="0" smtClean="0"/>
              <a:t>Σκοπός: η κινητοποίηση των γονέων</a:t>
            </a:r>
            <a:endParaRPr lang="el-GR" dirty="0"/>
          </a:p>
        </p:txBody>
      </p:sp>
      <p:sp>
        <p:nvSpPr>
          <p:cNvPr id="4" name="Rectangle 3"/>
          <p:cNvSpPr/>
          <p:nvPr/>
        </p:nvSpPr>
        <p:spPr>
          <a:xfrm>
            <a:off x="520323" y="1090175"/>
            <a:ext cx="11197652" cy="685059"/>
          </a:xfrm>
          <a:prstGeom prst="rect">
            <a:avLst/>
          </a:prstGeom>
        </p:spPr>
        <p:txBody>
          <a:bodyPr wrap="square">
            <a:spAutoFit/>
          </a:bodyPr>
          <a:lstStyle/>
          <a:p>
            <a:pPr algn="ctr">
              <a:lnSpc>
                <a:spcPct val="107000"/>
              </a:lnSpc>
              <a:spcAft>
                <a:spcPts val="0"/>
              </a:spcAft>
            </a:pPr>
            <a:r>
              <a:rPr lang="el-GR" b="1" i="1" dirty="0" smtClean="0">
                <a:ea typeface="Calibri" panose="020F0502020204030204" pitchFamily="34" charset="0"/>
                <a:cs typeface="Times New Roman" panose="02020603050405020304" pitchFamily="18" charset="0"/>
              </a:rPr>
              <a:t>Ο </a:t>
            </a:r>
            <a:r>
              <a:rPr lang="el-GR" b="1" i="1" dirty="0">
                <a:ea typeface="Calibri" panose="020F0502020204030204" pitchFamily="34" charset="0"/>
                <a:cs typeface="Times New Roman" panose="02020603050405020304" pitchFamily="18" charset="0"/>
              </a:rPr>
              <a:t>απώτερος σκοπός αφορά στην κινητοποίηση των </a:t>
            </a:r>
            <a:r>
              <a:rPr lang="el-GR" b="1" i="1" dirty="0" err="1" smtClean="0">
                <a:ea typeface="Calibri" panose="020F0502020204030204" pitchFamily="34" charset="0"/>
                <a:cs typeface="Times New Roman" panose="02020603050405020304" pitchFamily="18" charset="0"/>
              </a:rPr>
              <a:t>γονένων</a:t>
            </a:r>
            <a:r>
              <a:rPr lang="el-GR" b="1" i="1" dirty="0" smtClean="0">
                <a:ea typeface="Calibri" panose="020F0502020204030204" pitchFamily="34" charset="0"/>
                <a:cs typeface="Times New Roman" panose="02020603050405020304" pitchFamily="18" charset="0"/>
              </a:rPr>
              <a:t> </a:t>
            </a:r>
            <a:r>
              <a:rPr lang="el-GR" b="1" i="1" dirty="0">
                <a:ea typeface="Calibri" panose="020F0502020204030204" pitchFamily="34" charset="0"/>
                <a:cs typeface="Times New Roman" panose="02020603050405020304" pitchFamily="18" charset="0"/>
              </a:rPr>
              <a:t>για την αποδοχή του </a:t>
            </a:r>
            <a:r>
              <a:rPr lang="el-GR" b="1" i="1" dirty="0" smtClean="0">
                <a:ea typeface="Calibri" panose="020F0502020204030204" pitchFamily="34" charset="0"/>
                <a:cs typeface="Times New Roman" panose="02020603050405020304" pitchFamily="18" charset="0"/>
              </a:rPr>
              <a:t>προβλήματος. Με </a:t>
            </a:r>
            <a:r>
              <a:rPr lang="el-GR" b="1" i="1" dirty="0">
                <a:ea typeface="Calibri" panose="020F0502020204030204" pitchFamily="34" charset="0"/>
                <a:cs typeface="Times New Roman" panose="02020603050405020304" pitchFamily="18" charset="0"/>
              </a:rPr>
              <a:t>την ολοκλήρωση της συνάντησης του εκπαιδευτικού με τον </a:t>
            </a:r>
            <a:r>
              <a:rPr lang="el-GR" b="1" i="1" dirty="0" smtClean="0">
                <a:ea typeface="Calibri" panose="020F0502020204030204" pitchFamily="34" charset="0"/>
                <a:cs typeface="Times New Roman" panose="02020603050405020304" pitchFamily="18" charset="0"/>
              </a:rPr>
              <a:t>γονιό </a:t>
            </a:r>
            <a:r>
              <a:rPr lang="el-GR" b="1" i="1" dirty="0">
                <a:ea typeface="Calibri" panose="020F0502020204030204" pitchFamily="34" charset="0"/>
                <a:cs typeface="Times New Roman" panose="02020603050405020304" pitchFamily="18" charset="0"/>
              </a:rPr>
              <a:t>η επιτυχία θα είναι, ο γονέας:</a:t>
            </a:r>
            <a:endParaRPr lang="el-GR" dirty="0">
              <a:ea typeface="Calibri" panose="020F0502020204030204" pitchFamily="34" charset="0"/>
              <a:cs typeface="Times New Roman" panose="02020603050405020304" pitchFamily="18" charset="0"/>
            </a:endParaRPr>
          </a:p>
        </p:txBody>
      </p:sp>
      <p:pic>
        <p:nvPicPr>
          <p:cNvPr id="9" name="Content Placeholder 8"/>
          <p:cNvPicPr>
            <a:picLocks noGrp="1" noChangeAspect="1"/>
          </p:cNvPicPr>
          <p:nvPr>
            <p:ph idx="1"/>
          </p:nvPr>
        </p:nvPicPr>
        <p:blipFill>
          <a:blip r:embed="rId3"/>
          <a:stretch>
            <a:fillRect/>
          </a:stretch>
        </p:blipFill>
        <p:spPr>
          <a:xfrm>
            <a:off x="1834166" y="1969715"/>
            <a:ext cx="8292661" cy="4267192"/>
          </a:xfrm>
          <a:prstGeom prst="rect">
            <a:avLst/>
          </a:prstGeom>
        </p:spPr>
      </p:pic>
      <p:sp>
        <p:nvSpPr>
          <p:cNvPr id="3" name="Rectangle 2"/>
          <p:cNvSpPr/>
          <p:nvPr/>
        </p:nvSpPr>
        <p:spPr>
          <a:xfrm>
            <a:off x="1834166" y="6236907"/>
            <a:ext cx="8292661" cy="388696"/>
          </a:xfrm>
          <a:prstGeom prst="rect">
            <a:avLst/>
          </a:prstGeom>
        </p:spPr>
        <p:txBody>
          <a:bodyPr wrap="square">
            <a:spAutoFit/>
          </a:bodyPr>
          <a:lstStyle/>
          <a:p>
            <a:pPr algn="ctr">
              <a:lnSpc>
                <a:spcPct val="107000"/>
              </a:lnSpc>
              <a:spcAft>
                <a:spcPts val="0"/>
              </a:spcAft>
            </a:pPr>
            <a:r>
              <a:rPr lang="el-GR" b="1" i="1" dirty="0">
                <a:ea typeface="Calibri" panose="020F0502020204030204" pitchFamily="34" charset="0"/>
                <a:cs typeface="Times New Roman" panose="02020603050405020304" pitchFamily="18" charset="0"/>
              </a:rPr>
              <a:t>Η παραπομπή για αξιολόγηση συνεπάγεται τη βέλτιστη πλαισίωση του παιδιού</a:t>
            </a:r>
          </a:p>
        </p:txBody>
      </p:sp>
    </p:spTree>
    <p:extLst>
      <p:ext uri="{BB962C8B-B14F-4D97-AF65-F5344CB8AC3E}">
        <p14:creationId xmlns:p14="http://schemas.microsoft.com/office/powerpoint/2010/main" xmlns="" val="313046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Ξεκινούν οι εγγραφές στα νηπιαγωγεία από την Παρασκευή 15-5-202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7107" y="1203195"/>
            <a:ext cx="3297784" cy="1930866"/>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xmlns="" val="944570194"/>
              </p:ext>
            </p:extLst>
          </p:nvPr>
        </p:nvGraphicFramePr>
        <p:xfrm>
          <a:off x="1774722" y="3334675"/>
          <a:ext cx="8642555" cy="3323587"/>
        </p:xfrm>
        <a:graphic>
          <a:graphicData uri="http://schemas.openxmlformats.org/drawingml/2006/table">
            <a:tbl>
              <a:tblPr firstRow="1" firstCol="1" bandRow="1">
                <a:tableStyleId>{3C2FFA5D-87B4-456A-9821-1D502468CF0F}</a:tableStyleId>
              </a:tblPr>
              <a:tblGrid>
                <a:gridCol w="4326194">
                  <a:extLst>
                    <a:ext uri="{9D8B030D-6E8A-4147-A177-3AD203B41FA5}">
                      <a16:colId xmlns:a16="http://schemas.microsoft.com/office/drawing/2014/main" xmlns="" val="234103970"/>
                    </a:ext>
                  </a:extLst>
                </a:gridCol>
                <a:gridCol w="4316361">
                  <a:extLst>
                    <a:ext uri="{9D8B030D-6E8A-4147-A177-3AD203B41FA5}">
                      <a16:colId xmlns:a16="http://schemas.microsoft.com/office/drawing/2014/main" xmlns="" val="3135517522"/>
                    </a:ext>
                  </a:extLst>
                </a:gridCol>
              </a:tblGrid>
              <a:tr h="450659">
                <a:tc>
                  <a:txBody>
                    <a:bodyPr/>
                    <a:lstStyle/>
                    <a:p>
                      <a:pPr algn="ctr">
                        <a:lnSpc>
                          <a:spcPct val="107000"/>
                        </a:lnSpc>
                        <a:spcAft>
                          <a:spcPts val="0"/>
                        </a:spcAft>
                      </a:pPr>
                      <a:r>
                        <a:rPr lang="el-GR" sz="2000" dirty="0">
                          <a:effectLst/>
                        </a:rPr>
                        <a:t>Δυσκολίες Μαθησιακές </a:t>
                      </a:r>
                      <a:endParaRPr lang="el-G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000" dirty="0">
                          <a:effectLst/>
                        </a:rPr>
                        <a:t>Προβλήματα σε συμπεριφορές </a:t>
                      </a:r>
                      <a:endParaRPr lang="el-G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13618797"/>
                  </a:ext>
                </a:extLst>
              </a:tr>
              <a:tr h="450659">
                <a:tc>
                  <a:txBody>
                    <a:bodyPr/>
                    <a:lstStyle/>
                    <a:p>
                      <a:pPr algn="ctr">
                        <a:lnSpc>
                          <a:spcPct val="107000"/>
                        </a:lnSpc>
                        <a:spcAft>
                          <a:spcPts val="0"/>
                        </a:spcAft>
                      </a:pPr>
                      <a:r>
                        <a:rPr lang="el-GR" sz="2000" b="0" dirty="0">
                          <a:effectLst/>
                        </a:rPr>
                        <a:t>Ακρόασης</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07000"/>
                        </a:lnSpc>
                        <a:spcAft>
                          <a:spcPts val="0"/>
                        </a:spcAft>
                      </a:pPr>
                      <a:r>
                        <a:rPr lang="el-GR" sz="2000" b="0" kern="1200" dirty="0">
                          <a:effectLst/>
                        </a:rPr>
                        <a:t>Αυτοελέγχου</a:t>
                      </a:r>
                      <a:endParaRPr lang="el-GR" sz="2000" b="0"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490118086"/>
                  </a:ext>
                </a:extLst>
              </a:tr>
              <a:tr h="450659">
                <a:tc>
                  <a:txBody>
                    <a:bodyPr/>
                    <a:lstStyle/>
                    <a:p>
                      <a:pPr algn="ctr">
                        <a:lnSpc>
                          <a:spcPct val="107000"/>
                        </a:lnSpc>
                        <a:spcAft>
                          <a:spcPts val="0"/>
                        </a:spcAft>
                      </a:pPr>
                      <a:r>
                        <a:rPr lang="el-GR" sz="2000" b="0" dirty="0">
                          <a:effectLst/>
                        </a:rPr>
                        <a:t>Ομιλίας</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07000"/>
                        </a:lnSpc>
                        <a:spcAft>
                          <a:spcPts val="0"/>
                        </a:spcAft>
                      </a:pPr>
                      <a:r>
                        <a:rPr lang="el-GR" sz="2000" b="0" kern="1200" dirty="0">
                          <a:effectLst/>
                        </a:rPr>
                        <a:t>Κοινωνικής Αντίληψης</a:t>
                      </a:r>
                      <a:endParaRPr lang="el-GR" sz="2000" b="0"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543033745"/>
                  </a:ext>
                </a:extLst>
              </a:tr>
              <a:tr h="450659">
                <a:tc>
                  <a:txBody>
                    <a:bodyPr/>
                    <a:lstStyle/>
                    <a:p>
                      <a:pPr algn="ctr">
                        <a:lnSpc>
                          <a:spcPct val="107000"/>
                        </a:lnSpc>
                        <a:spcAft>
                          <a:spcPts val="0"/>
                        </a:spcAft>
                      </a:pPr>
                      <a:r>
                        <a:rPr lang="el-GR" sz="2000" b="0" dirty="0">
                          <a:effectLst/>
                        </a:rPr>
                        <a:t>Ανάγνωσης</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07000"/>
                        </a:lnSpc>
                        <a:spcAft>
                          <a:spcPts val="0"/>
                        </a:spcAft>
                      </a:pPr>
                      <a:r>
                        <a:rPr lang="el-GR" sz="2000" b="0" kern="1200" dirty="0">
                          <a:effectLst/>
                        </a:rPr>
                        <a:t>Κοινωνικής Αλληλεπίδρασης</a:t>
                      </a:r>
                      <a:endParaRPr lang="el-GR" sz="2000" b="0"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3068315288"/>
                  </a:ext>
                </a:extLst>
              </a:tr>
              <a:tr h="450659">
                <a:tc>
                  <a:txBody>
                    <a:bodyPr/>
                    <a:lstStyle/>
                    <a:p>
                      <a:pPr algn="ctr">
                        <a:lnSpc>
                          <a:spcPct val="107000"/>
                        </a:lnSpc>
                        <a:spcAft>
                          <a:spcPts val="0"/>
                        </a:spcAft>
                      </a:pPr>
                      <a:r>
                        <a:rPr lang="el-GR" sz="2000" b="0" dirty="0">
                          <a:effectLst/>
                        </a:rPr>
                        <a:t>Γραφής</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000" b="0" dirty="0">
                          <a:effectLst/>
                        </a:rPr>
                        <a:t> </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9799129"/>
                  </a:ext>
                </a:extLst>
              </a:tr>
              <a:tr h="450659">
                <a:tc>
                  <a:txBody>
                    <a:bodyPr/>
                    <a:lstStyle/>
                    <a:p>
                      <a:pPr algn="ctr">
                        <a:lnSpc>
                          <a:spcPct val="107000"/>
                        </a:lnSpc>
                        <a:spcAft>
                          <a:spcPts val="0"/>
                        </a:spcAft>
                      </a:pPr>
                      <a:r>
                        <a:rPr lang="el-GR" sz="2000" b="0" dirty="0">
                          <a:effectLst/>
                        </a:rPr>
                        <a:t>Συλλογισμού</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000" b="0" dirty="0">
                          <a:effectLst/>
                        </a:rPr>
                        <a:t> </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9135227"/>
                  </a:ext>
                </a:extLst>
              </a:tr>
              <a:tr h="450659">
                <a:tc>
                  <a:txBody>
                    <a:bodyPr/>
                    <a:lstStyle/>
                    <a:p>
                      <a:pPr algn="ctr">
                        <a:lnSpc>
                          <a:spcPct val="107000"/>
                        </a:lnSpc>
                        <a:spcAft>
                          <a:spcPts val="0"/>
                        </a:spcAft>
                      </a:pPr>
                      <a:r>
                        <a:rPr lang="el-GR" sz="2000" b="0" dirty="0">
                          <a:effectLst/>
                        </a:rPr>
                        <a:t>Μαθηματικών </a:t>
                      </a:r>
                      <a:r>
                        <a:rPr lang="el-GR" sz="2000" b="0" dirty="0" smtClean="0">
                          <a:effectLst/>
                        </a:rPr>
                        <a:t>Ικανοτήτων</a:t>
                      </a:r>
                    </a:p>
                    <a:p>
                      <a:pPr algn="ctr">
                        <a:lnSpc>
                          <a:spcPct val="107000"/>
                        </a:lnSpc>
                        <a:spcAft>
                          <a:spcPts val="0"/>
                        </a:spcAft>
                      </a:pPr>
                      <a:r>
                        <a:rPr lang="el-GR" sz="1800" b="0" i="0" kern="1200" dirty="0" smtClean="0">
                          <a:solidFill>
                            <a:schemeClr val="bg1">
                              <a:lumMod val="95000"/>
                              <a:lumOff val="5000"/>
                            </a:schemeClr>
                          </a:solidFill>
                          <a:effectLst/>
                          <a:latin typeface="+mn-lt"/>
                          <a:ea typeface="+mn-ea"/>
                          <a:cs typeface="+mn-cs"/>
                        </a:rPr>
                        <a:t>(</a:t>
                      </a:r>
                      <a:r>
                        <a:rPr lang="el-GR" sz="1800" b="0" i="0" kern="1200" dirty="0" err="1" smtClean="0">
                          <a:solidFill>
                            <a:schemeClr val="bg1">
                              <a:lumMod val="95000"/>
                              <a:lumOff val="5000"/>
                            </a:schemeClr>
                          </a:solidFill>
                          <a:effectLst/>
                          <a:latin typeface="+mn-lt"/>
                          <a:ea typeface="+mn-ea"/>
                          <a:cs typeface="+mn-cs"/>
                        </a:rPr>
                        <a:t>Hammill</a:t>
                      </a:r>
                      <a:r>
                        <a:rPr lang="el-GR" sz="1800" b="0" i="0" kern="1200" dirty="0" smtClean="0">
                          <a:solidFill>
                            <a:schemeClr val="bg1">
                              <a:lumMod val="95000"/>
                              <a:lumOff val="5000"/>
                            </a:schemeClr>
                          </a:solidFill>
                          <a:effectLst/>
                          <a:latin typeface="+mn-lt"/>
                          <a:ea typeface="+mn-ea"/>
                          <a:cs typeface="+mn-cs"/>
                        </a:rPr>
                        <a:t>, 1990) </a:t>
                      </a:r>
                      <a:endParaRPr lang="el-GR" sz="1800" b="0" dirty="0">
                        <a:solidFill>
                          <a:schemeClr val="bg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2000" b="0" dirty="0">
                          <a:effectLst/>
                        </a:rPr>
                        <a:t> </a:t>
                      </a:r>
                      <a:endParaRPr lang="el-G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3559489"/>
                  </a:ext>
                </a:extLst>
              </a:tr>
            </a:tbl>
          </a:graphicData>
        </a:graphic>
      </p:graphicFrame>
      <p:sp>
        <p:nvSpPr>
          <p:cNvPr id="10" name="Title 1"/>
          <p:cNvSpPr>
            <a:spLocks noGrp="1"/>
          </p:cNvSpPr>
          <p:nvPr>
            <p:ph type="title"/>
          </p:nvPr>
        </p:nvSpPr>
        <p:spPr>
          <a:xfrm>
            <a:off x="0" y="346592"/>
            <a:ext cx="12192000" cy="655990"/>
          </a:xfrm>
        </p:spPr>
        <p:txBody>
          <a:bodyPr>
            <a:noAutofit/>
          </a:bodyPr>
          <a:lstStyle/>
          <a:p>
            <a:pPr algn="ctr"/>
            <a:r>
              <a:rPr lang="el-GR" sz="3200" b="1" dirty="0" smtClean="0"/>
              <a:t/>
            </a:r>
            <a:br>
              <a:rPr lang="el-GR" sz="3200" b="1" dirty="0" smtClean="0"/>
            </a:br>
            <a:r>
              <a:rPr lang="el-GR" sz="3200" dirty="0"/>
              <a:t>Στο νηπιαγωγείο μπορούν να </a:t>
            </a:r>
            <a:r>
              <a:rPr lang="el-GR" sz="3200" dirty="0" smtClean="0"/>
              <a:t>εντοπιστούν</a:t>
            </a:r>
            <a:r>
              <a:rPr lang="el-GR" sz="3200" dirty="0"/>
              <a:t/>
            </a:r>
            <a:br>
              <a:rPr lang="el-GR" sz="3200" dirty="0"/>
            </a:br>
            <a:endParaRPr lang="el-GR" sz="3200" dirty="0"/>
          </a:p>
        </p:txBody>
      </p:sp>
    </p:spTree>
    <p:extLst>
      <p:ext uri="{BB962C8B-B14F-4D97-AF65-F5344CB8AC3E}">
        <p14:creationId xmlns:p14="http://schemas.microsoft.com/office/powerpoint/2010/main" xmlns="" val="1353395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Πείτε &quot;ευχαριστώ&quot; και κερδίστε: για νέους ή βετεράνους επιχειρηματίες! -  Startup.g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xmlns="" val="116501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8438"/>
          </a:xfrm>
        </p:spPr>
        <p:txBody>
          <a:bodyPr>
            <a:normAutofit fontScale="90000"/>
          </a:bodyPr>
          <a:lstStyle/>
          <a:p>
            <a:r>
              <a:rPr lang="el-GR" sz="2800" i="1" dirty="0" smtClean="0"/>
              <a:t>ΒΙΒΛΙΟΓΡΑΦΙΑ</a:t>
            </a:r>
            <a:endParaRPr lang="el-GR" sz="2800" dirty="0"/>
          </a:p>
        </p:txBody>
      </p:sp>
      <p:sp>
        <p:nvSpPr>
          <p:cNvPr id="3" name="Content Placeholder 2"/>
          <p:cNvSpPr>
            <a:spLocks noGrp="1"/>
          </p:cNvSpPr>
          <p:nvPr>
            <p:ph idx="1"/>
          </p:nvPr>
        </p:nvSpPr>
        <p:spPr>
          <a:xfrm>
            <a:off x="1120000" y="880566"/>
            <a:ext cx="10233800" cy="5587611"/>
          </a:xfrm>
        </p:spPr>
        <p:txBody>
          <a:bodyPr>
            <a:noAutofit/>
          </a:bodyPr>
          <a:lstStyle/>
          <a:p>
            <a:pPr marL="0" indent="0">
              <a:buNone/>
            </a:pPr>
            <a:r>
              <a:rPr lang="el-GR" sz="1700" dirty="0"/>
              <a:t>Διαμαντίδου, Κ. (2014). </a:t>
            </a:r>
            <a:r>
              <a:rPr lang="el-GR" sz="1700" i="1" dirty="0"/>
              <a:t>Διαπροσωπικές Σχέσεις στη σχολική τάξη και δεξιότητες αποτελεσματικής επικοινωνίας με τους μαθητές. Εκπαίδευση Αλλοδαπών και </a:t>
            </a:r>
            <a:r>
              <a:rPr lang="el-GR" sz="1700" i="1" dirty="0" err="1"/>
              <a:t>Παλιννοστούντων</a:t>
            </a:r>
            <a:r>
              <a:rPr lang="el-GR" sz="1700" i="1" dirty="0"/>
              <a:t> μαθητών.</a:t>
            </a:r>
            <a:r>
              <a:rPr lang="el-GR" sz="1700" dirty="0"/>
              <a:t> </a:t>
            </a:r>
            <a:r>
              <a:rPr lang="en-US" sz="1700" dirty="0"/>
              <a:t>http</a:t>
            </a:r>
            <a:r>
              <a:rPr lang="el-GR" sz="1700" dirty="0"/>
              <a:t>:</a:t>
            </a:r>
            <a:r>
              <a:rPr lang="en-US" sz="1700" dirty="0"/>
              <a:t>www</a:t>
            </a:r>
            <a:r>
              <a:rPr lang="el-GR" sz="1700" dirty="0"/>
              <a:t>.</a:t>
            </a:r>
            <a:r>
              <a:rPr lang="en-US" sz="1700" dirty="0" err="1"/>
              <a:t>diapolis</a:t>
            </a:r>
            <a:r>
              <a:rPr lang="el-GR" sz="1700" dirty="0"/>
              <a:t>.</a:t>
            </a:r>
            <a:r>
              <a:rPr lang="en-US" sz="1700" dirty="0" err="1"/>
              <a:t>auth</a:t>
            </a:r>
            <a:r>
              <a:rPr lang="el-GR" sz="1700" dirty="0"/>
              <a:t>.</a:t>
            </a:r>
            <a:r>
              <a:rPr lang="en-US" sz="1700" dirty="0"/>
              <a:t>gr</a:t>
            </a:r>
            <a:r>
              <a:rPr lang="el-GR" sz="1700" dirty="0"/>
              <a:t>/</a:t>
            </a:r>
            <a:r>
              <a:rPr lang="en-US" sz="1700" dirty="0" err="1"/>
              <a:t>epimorfotiko</a:t>
            </a:r>
            <a:r>
              <a:rPr lang="el-GR" sz="1700" dirty="0"/>
              <a:t>_</a:t>
            </a:r>
            <a:r>
              <a:rPr lang="en-US" sz="1700" dirty="0" err="1"/>
              <a:t>uliko</a:t>
            </a:r>
            <a:r>
              <a:rPr lang="el-GR" sz="1700" dirty="0" smtClean="0"/>
              <a:t>/</a:t>
            </a:r>
          </a:p>
          <a:p>
            <a:pPr marL="0" indent="0">
              <a:buNone/>
            </a:pPr>
            <a:r>
              <a:rPr lang="en-US" sz="1700" dirty="0" smtClean="0"/>
              <a:t>Hammill</a:t>
            </a:r>
            <a:r>
              <a:rPr lang="en-US" sz="1700" dirty="0"/>
              <a:t>, D. D. (1990). </a:t>
            </a:r>
            <a:r>
              <a:rPr lang="en-US" sz="1700" i="1" dirty="0"/>
              <a:t>On Defining Learning-Disabilities: An Emerging Consensus.</a:t>
            </a:r>
            <a:r>
              <a:rPr lang="en-US" sz="1700" dirty="0"/>
              <a:t> Journal of Learning Disabilities</a:t>
            </a:r>
            <a:r>
              <a:rPr lang="en-US" sz="1700" dirty="0" smtClean="0"/>
              <a:t>.</a:t>
            </a:r>
            <a:endParaRPr lang="el-GR" sz="1700" dirty="0" smtClean="0"/>
          </a:p>
          <a:p>
            <a:pPr marL="0" indent="0">
              <a:buNone/>
            </a:pPr>
            <a:r>
              <a:rPr lang="en-US" sz="1700" dirty="0" smtClean="0"/>
              <a:t>Ivey</a:t>
            </a:r>
            <a:r>
              <a:rPr lang="en-US" sz="1700" dirty="0"/>
              <a:t>, I., </a:t>
            </a:r>
            <a:r>
              <a:rPr lang="en-US" sz="1700" dirty="0" err="1"/>
              <a:t>Gluckstern</a:t>
            </a:r>
            <a:r>
              <a:rPr lang="en-US" sz="1700" dirty="0"/>
              <a:t>, N. &amp; Bradford Ivey, M. (1996). </a:t>
            </a:r>
            <a:r>
              <a:rPr lang="el-GR" sz="1700" i="1" dirty="0"/>
              <a:t>Συμβουλευτική μέθοδος πρακτικής προσέγγισης.</a:t>
            </a:r>
            <a:r>
              <a:rPr lang="el-GR" sz="1700" dirty="0"/>
              <a:t> Αθήνα: </a:t>
            </a:r>
            <a:r>
              <a:rPr lang="el-GR" sz="1700" dirty="0" smtClean="0"/>
              <a:t>Ελληνικά </a:t>
            </a:r>
            <a:r>
              <a:rPr lang="el-GR" sz="1700" dirty="0"/>
              <a:t>Γράμματα</a:t>
            </a:r>
            <a:r>
              <a:rPr lang="el-GR" sz="1700" dirty="0" smtClean="0"/>
              <a:t>.</a:t>
            </a:r>
          </a:p>
          <a:p>
            <a:pPr marL="0" indent="0">
              <a:buNone/>
            </a:pPr>
            <a:r>
              <a:rPr lang="el-GR" sz="1700" dirty="0" err="1" smtClean="0"/>
              <a:t>Κολιάδης</a:t>
            </a:r>
            <a:r>
              <a:rPr lang="el-GR" sz="1700" dirty="0"/>
              <a:t>, Ε., </a:t>
            </a:r>
            <a:r>
              <a:rPr lang="el-GR" sz="1700" dirty="0" err="1"/>
              <a:t>Κουμπιάς</a:t>
            </a:r>
            <a:r>
              <a:rPr lang="el-GR" sz="1700" dirty="0"/>
              <a:t>, Ε. &amp; Φουστάνα, Α. (2000). </a:t>
            </a:r>
            <a:r>
              <a:rPr lang="el-GR" sz="1700" i="1" dirty="0"/>
              <a:t>Ψυχολογική αξιολόγηση αναγνωστικής ικανότητας, μαθησιακών δυσκολιών και προβλημάτων συμπεριφοράς παιδιών με Εξελικτική </a:t>
            </a:r>
            <a:r>
              <a:rPr lang="el-GR" sz="1700" i="1" dirty="0" err="1"/>
              <a:t>Δυσφασία</a:t>
            </a:r>
            <a:r>
              <a:rPr lang="el-GR" sz="1700" i="1" dirty="0"/>
              <a:t>.</a:t>
            </a:r>
            <a:r>
              <a:rPr lang="el-GR" sz="1700" dirty="0"/>
              <a:t> Πρακτικά 8ου </a:t>
            </a:r>
            <a:r>
              <a:rPr lang="el-GR" sz="1700" dirty="0" err="1"/>
              <a:t>Συνεδρίουτου</a:t>
            </a:r>
            <a:r>
              <a:rPr lang="el-GR" sz="1700" dirty="0"/>
              <a:t> Πανελλήνιου Συλλόγου </a:t>
            </a:r>
            <a:r>
              <a:rPr lang="el-GR" sz="1700" dirty="0" err="1"/>
              <a:t>Λογοπεδικού</a:t>
            </a:r>
            <a:r>
              <a:rPr lang="el-GR" sz="1700" dirty="0"/>
              <a:t> , Αθήνα: Ελληνικά Γράμματα</a:t>
            </a:r>
            <a:r>
              <a:rPr lang="el-GR" sz="1700" dirty="0" smtClean="0"/>
              <a:t>.</a:t>
            </a:r>
          </a:p>
          <a:p>
            <a:pPr marL="0" indent="0">
              <a:buNone/>
            </a:pPr>
            <a:r>
              <a:rPr lang="el-GR" sz="1700" dirty="0" err="1" smtClean="0"/>
              <a:t>Μαλικιώση-Λοΐζου</a:t>
            </a:r>
            <a:r>
              <a:rPr lang="el-GR" sz="1700" dirty="0"/>
              <a:t>, Μ. (2008). </a:t>
            </a:r>
            <a:r>
              <a:rPr lang="el-GR" sz="1700" i="1" dirty="0"/>
              <a:t>Η Συμβουλευτική ψυχολογία στην εκπαίδευση: από τη θεωρία στην πράξη</a:t>
            </a:r>
            <a:r>
              <a:rPr lang="el-GR" sz="1700" dirty="0"/>
              <a:t> (12</a:t>
            </a:r>
            <a:r>
              <a:rPr lang="el-GR" sz="1700" baseline="30000" dirty="0"/>
              <a:t>η</a:t>
            </a:r>
            <a:r>
              <a:rPr lang="el-GR" sz="1700" dirty="0"/>
              <a:t> </a:t>
            </a:r>
            <a:r>
              <a:rPr lang="el-GR" sz="1700" dirty="0" err="1"/>
              <a:t>εκδ</a:t>
            </a:r>
            <a:r>
              <a:rPr lang="el-GR" sz="1700" dirty="0"/>
              <a:t>). Αθήνα</a:t>
            </a:r>
            <a:r>
              <a:rPr lang="en-US" sz="1700" dirty="0"/>
              <a:t>: </a:t>
            </a:r>
            <a:r>
              <a:rPr lang="el-GR" sz="1700" dirty="0"/>
              <a:t>Ελληνικά Γράμματα</a:t>
            </a:r>
            <a:r>
              <a:rPr lang="en-US" sz="1700" dirty="0" smtClean="0"/>
              <a:t>.</a:t>
            </a:r>
            <a:endParaRPr lang="el-GR" sz="1700" dirty="0" smtClean="0"/>
          </a:p>
          <a:p>
            <a:pPr marL="0" indent="0">
              <a:buNone/>
            </a:pPr>
            <a:r>
              <a:rPr lang="el-GR" sz="1700" dirty="0" smtClean="0"/>
              <a:t>Νόβα-</a:t>
            </a:r>
            <a:r>
              <a:rPr lang="el-GR" sz="1700" dirty="0" err="1" smtClean="0"/>
              <a:t>Καλτσούνη</a:t>
            </a:r>
            <a:r>
              <a:rPr lang="el-GR" sz="1700" dirty="0"/>
              <a:t>, Χ. (2004).</a:t>
            </a:r>
            <a:r>
              <a:rPr lang="el-GR" sz="1700" i="1" dirty="0"/>
              <a:t>Συνεργασία σχολείου οικογένειας: δυνατότητες και περιορισμοί</a:t>
            </a:r>
            <a:r>
              <a:rPr lang="el-GR" sz="1700" dirty="0"/>
              <a:t>, Επιστήμες Αγωγής. </a:t>
            </a:r>
          </a:p>
          <a:p>
            <a:pPr marL="0" indent="0">
              <a:buNone/>
            </a:pPr>
            <a:r>
              <a:rPr lang="en-US" sz="1700" dirty="0" smtClean="0"/>
              <a:t>Rogers</a:t>
            </a:r>
            <a:r>
              <a:rPr lang="en-US" sz="1700" dirty="0"/>
              <a:t>, C. (1967). </a:t>
            </a:r>
            <a:r>
              <a:rPr lang="en-US" sz="1700" i="1" dirty="0"/>
              <a:t>On becoming a person.</a:t>
            </a:r>
            <a:r>
              <a:rPr lang="en-US" sz="1700" dirty="0"/>
              <a:t> London: Constable &amp; Co Ltd</a:t>
            </a:r>
            <a:r>
              <a:rPr lang="en-US" sz="1700" dirty="0" smtClean="0"/>
              <a:t>.</a:t>
            </a:r>
            <a:endParaRPr lang="el-GR" sz="1700" dirty="0" smtClean="0"/>
          </a:p>
          <a:p>
            <a:pPr marL="0" indent="0">
              <a:buNone/>
            </a:pPr>
            <a:r>
              <a:rPr lang="el-GR" sz="1700" dirty="0" err="1" smtClean="0"/>
              <a:t>Σαϊτη</a:t>
            </a:r>
            <a:r>
              <a:rPr lang="el-GR" sz="1700" dirty="0"/>
              <a:t>, Α. &amp; </a:t>
            </a:r>
            <a:r>
              <a:rPr lang="el-GR" sz="1700" dirty="0" err="1"/>
              <a:t>Σαίτης</a:t>
            </a:r>
            <a:r>
              <a:rPr lang="el-GR" sz="1700" dirty="0"/>
              <a:t>, Χ. (2012). </a:t>
            </a:r>
            <a:r>
              <a:rPr lang="el-GR" sz="1700" i="1" dirty="0"/>
              <a:t>Ο Διευθυντής στο Σύγχρονο Σχολείο: Θεωρία, Έρευνα και Μελέτη Περιπτώσεων,</a:t>
            </a:r>
            <a:r>
              <a:rPr lang="el-GR" sz="1700" dirty="0"/>
              <a:t> Αθήνα: </a:t>
            </a:r>
            <a:r>
              <a:rPr lang="el-GR" sz="1700" dirty="0" err="1"/>
              <a:t>εκδ.δίου</a:t>
            </a:r>
            <a:r>
              <a:rPr lang="el-GR" sz="1700" dirty="0" smtClean="0"/>
              <a:t>.</a:t>
            </a:r>
          </a:p>
          <a:p>
            <a:pPr marL="0" indent="0">
              <a:buNone/>
            </a:pPr>
            <a:r>
              <a:rPr lang="el-GR" sz="1700" dirty="0"/>
              <a:t>Σταμάτης, Π.Ι. (2013).</a:t>
            </a:r>
            <a:r>
              <a:rPr lang="el-GR" sz="1700" i="1" dirty="0"/>
              <a:t> Επικοινωνία στην εκπαίδευση. </a:t>
            </a:r>
            <a:r>
              <a:rPr lang="el-GR" sz="1700" dirty="0"/>
              <a:t>Αθήνα: </a:t>
            </a:r>
            <a:r>
              <a:rPr lang="el-GR" sz="1700" dirty="0" err="1"/>
              <a:t>Διάδραση</a:t>
            </a:r>
            <a:r>
              <a:rPr lang="el-GR" sz="1700" dirty="0" smtClean="0"/>
              <a:t>.</a:t>
            </a:r>
          </a:p>
          <a:p>
            <a:pPr marL="0" indent="0">
              <a:buNone/>
            </a:pPr>
            <a:r>
              <a:rPr lang="el-GR" sz="1700" dirty="0" smtClean="0"/>
              <a:t>Χατζηχρήστου</a:t>
            </a:r>
            <a:r>
              <a:rPr lang="el-GR" sz="1700" dirty="0"/>
              <a:t>, Χ. Γ. (2004). </a:t>
            </a:r>
            <a:r>
              <a:rPr lang="el-GR" sz="1700" i="1" dirty="0"/>
              <a:t>Πρόγραμμα προαγωγής της ψυχικής υγείας και της μάθησης: κοινωνική και συναισθηματική αγωγή στο σχολείο. Βιβλίο για τον εκπαιδευτικό Δευτεροβάθμιας Εκπαίδευσης. </a:t>
            </a:r>
            <a:r>
              <a:rPr lang="el-GR" sz="1700" dirty="0"/>
              <a:t>Αθήνα: </a:t>
            </a:r>
            <a:r>
              <a:rPr lang="el-GR" sz="1700" dirty="0" err="1" smtClean="0"/>
              <a:t>Δαρδανός</a:t>
            </a:r>
            <a:r>
              <a:rPr lang="el-GR" sz="1700" dirty="0" smtClean="0"/>
              <a:t>.</a:t>
            </a:r>
            <a:endParaRPr lang="el-GR" sz="1700" dirty="0"/>
          </a:p>
          <a:p>
            <a:pPr marL="0" indent="0">
              <a:buNone/>
            </a:pPr>
            <a:endParaRPr lang="el-GR" sz="1700" dirty="0"/>
          </a:p>
          <a:p>
            <a:pPr marL="0" indent="0">
              <a:buNone/>
            </a:pPr>
            <a:endParaRPr lang="el-GR" sz="1700" dirty="0"/>
          </a:p>
        </p:txBody>
      </p:sp>
    </p:spTree>
    <p:extLst>
      <p:ext uri="{BB962C8B-B14F-4D97-AF65-F5344CB8AC3E}">
        <p14:creationId xmlns:p14="http://schemas.microsoft.com/office/powerpoint/2010/main" xmlns="" val="283467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655990"/>
          </a:xfrm>
        </p:spPr>
        <p:txBody>
          <a:bodyPr>
            <a:noAutofit/>
          </a:bodyPr>
          <a:lstStyle/>
          <a:p>
            <a:pPr algn="ctr"/>
            <a:r>
              <a:rPr lang="el-GR" sz="3200" b="1" dirty="0" smtClean="0"/>
              <a:t/>
            </a:r>
            <a:br>
              <a:rPr lang="el-GR" sz="3200" b="1" dirty="0" smtClean="0"/>
            </a:br>
            <a:r>
              <a:rPr lang="el-GR" sz="3200" dirty="0" smtClean="0"/>
              <a:t>Πρώιμη </a:t>
            </a:r>
            <a:r>
              <a:rPr lang="el-GR" sz="3200" dirty="0"/>
              <a:t>ανίχνευση δυσκολιών </a:t>
            </a:r>
            <a:br>
              <a:rPr lang="el-GR" sz="3200" dirty="0"/>
            </a:br>
            <a:endParaRPr lang="el-GR" sz="3200" dirty="0"/>
          </a:p>
        </p:txBody>
      </p:sp>
      <p:sp>
        <p:nvSpPr>
          <p:cNvPr id="3" name="Content Placeholder 2"/>
          <p:cNvSpPr>
            <a:spLocks noGrp="1"/>
          </p:cNvSpPr>
          <p:nvPr>
            <p:ph idx="1"/>
          </p:nvPr>
        </p:nvSpPr>
        <p:spPr>
          <a:xfrm>
            <a:off x="1023783" y="4439798"/>
            <a:ext cx="10144432" cy="2121518"/>
          </a:xfrm>
        </p:spPr>
        <p:txBody>
          <a:bodyPr>
            <a:normAutofit/>
          </a:bodyPr>
          <a:lstStyle/>
          <a:p>
            <a:pPr marL="0" indent="0">
              <a:buNone/>
            </a:pPr>
            <a:r>
              <a:rPr lang="el-GR" sz="2000" b="1" dirty="0" smtClean="0"/>
              <a:t>Τα </a:t>
            </a:r>
            <a:r>
              <a:rPr lang="el-GR" sz="2000" b="1" dirty="0"/>
              <a:t>παιδιά αναπτύσσουν:</a:t>
            </a:r>
            <a:r>
              <a:rPr lang="el-GR" sz="2000" dirty="0"/>
              <a:t> </a:t>
            </a:r>
          </a:p>
          <a:p>
            <a:r>
              <a:rPr lang="el-GR" sz="2000" b="1" dirty="0" smtClean="0"/>
              <a:t>Αποτελεσματικές </a:t>
            </a:r>
            <a:r>
              <a:rPr lang="el-GR" sz="2000" b="1" dirty="0"/>
              <a:t>τεχνικές χειρισμού των δυσκολιών αυτών</a:t>
            </a:r>
            <a:endParaRPr lang="el-GR" sz="2000" dirty="0"/>
          </a:p>
          <a:p>
            <a:r>
              <a:rPr lang="el-GR" sz="2000" b="1" dirty="0" smtClean="0"/>
              <a:t>Το </a:t>
            </a:r>
            <a:r>
              <a:rPr lang="el-GR" sz="2000" b="1" dirty="0"/>
              <a:t>μέλλον τους προδιαγράφεται ευοίωνο</a:t>
            </a:r>
            <a:r>
              <a:rPr lang="el-GR" sz="2000" dirty="0"/>
              <a:t> </a:t>
            </a:r>
            <a:r>
              <a:rPr lang="el-GR" sz="2000" b="1" dirty="0"/>
              <a:t>τόσο σε μαθησιακό όσο και σε άλλους τομείς</a:t>
            </a:r>
            <a:endParaRPr lang="el-GR" sz="2000" dirty="0"/>
          </a:p>
          <a:p>
            <a:r>
              <a:rPr lang="el-GR" sz="2000" b="1" dirty="0" smtClean="0"/>
              <a:t>Λειτουργεί </a:t>
            </a:r>
            <a:r>
              <a:rPr lang="el-GR" sz="2000" b="1" dirty="0"/>
              <a:t>ως έγκαιρη παρέμβαση για την πρόληψη σοβαρότερων επιπλοκών στην μετέπειτα αφομοίωση των παιδιών στην κοινωνία </a:t>
            </a:r>
            <a:r>
              <a:rPr lang="el-GR" sz="2000" dirty="0"/>
              <a:t>(</a:t>
            </a:r>
            <a:r>
              <a:rPr lang="el-GR" sz="2000" dirty="0" err="1"/>
              <a:t>Κολιάδης</a:t>
            </a:r>
            <a:r>
              <a:rPr lang="el-GR" sz="2000" dirty="0"/>
              <a:t>, </a:t>
            </a:r>
            <a:r>
              <a:rPr lang="el-GR" sz="2000" dirty="0" err="1"/>
              <a:t>Κουμπιάς</a:t>
            </a:r>
            <a:r>
              <a:rPr lang="el-GR" sz="2000" dirty="0"/>
              <a:t> &amp; </a:t>
            </a:r>
            <a:r>
              <a:rPr lang="el-GR" sz="2000" dirty="0" err="1"/>
              <a:t>Φουστανά</a:t>
            </a:r>
            <a:r>
              <a:rPr lang="el-GR" sz="2000" dirty="0"/>
              <a:t>, 2000).</a:t>
            </a:r>
          </a:p>
          <a:p>
            <a:pPr marL="0" indent="0">
              <a:buNone/>
            </a:pPr>
            <a:endParaRPr lang="el-GR" sz="2000" dirty="0"/>
          </a:p>
        </p:txBody>
      </p:sp>
      <p:graphicFrame>
        <p:nvGraphicFramePr>
          <p:cNvPr id="6" name="Table 5"/>
          <p:cNvGraphicFramePr>
            <a:graphicFrameLocks noGrp="1"/>
          </p:cNvGraphicFramePr>
          <p:nvPr>
            <p:extLst>
              <p:ext uri="{D42A27DB-BD31-4B8C-83A1-F6EECF244321}">
                <p14:modId xmlns:p14="http://schemas.microsoft.com/office/powerpoint/2010/main" xmlns="" val="2267484578"/>
              </p:ext>
            </p:extLst>
          </p:nvPr>
        </p:nvGraphicFramePr>
        <p:xfrm>
          <a:off x="729067" y="1301747"/>
          <a:ext cx="10733863" cy="2857421"/>
        </p:xfrm>
        <a:graphic>
          <a:graphicData uri="http://schemas.openxmlformats.org/drawingml/2006/table">
            <a:tbl>
              <a:tblPr firstRow="1" firstCol="1" bandRow="1">
                <a:tableStyleId>{5C22544A-7EE6-4342-B048-85BDC9FD1C3A}</a:tableStyleId>
              </a:tblPr>
              <a:tblGrid>
                <a:gridCol w="2490959">
                  <a:extLst>
                    <a:ext uri="{9D8B030D-6E8A-4147-A177-3AD203B41FA5}">
                      <a16:colId xmlns:a16="http://schemas.microsoft.com/office/drawing/2014/main" xmlns="" val="3225131150"/>
                    </a:ext>
                  </a:extLst>
                </a:gridCol>
                <a:gridCol w="2563390">
                  <a:extLst>
                    <a:ext uri="{9D8B030D-6E8A-4147-A177-3AD203B41FA5}">
                      <a16:colId xmlns:a16="http://schemas.microsoft.com/office/drawing/2014/main" xmlns="" val="343690620"/>
                    </a:ext>
                  </a:extLst>
                </a:gridCol>
                <a:gridCol w="418744">
                  <a:extLst>
                    <a:ext uri="{9D8B030D-6E8A-4147-A177-3AD203B41FA5}">
                      <a16:colId xmlns:a16="http://schemas.microsoft.com/office/drawing/2014/main" xmlns="" val="593234344"/>
                    </a:ext>
                  </a:extLst>
                </a:gridCol>
                <a:gridCol w="5260770">
                  <a:extLst>
                    <a:ext uri="{9D8B030D-6E8A-4147-A177-3AD203B41FA5}">
                      <a16:colId xmlns:a16="http://schemas.microsoft.com/office/drawing/2014/main" xmlns="" val="561449382"/>
                    </a:ext>
                  </a:extLst>
                </a:gridCol>
              </a:tblGrid>
              <a:tr h="279993">
                <a:tc>
                  <a:txBody>
                    <a:bodyPr/>
                    <a:lstStyle/>
                    <a:p>
                      <a:pPr algn="ctr">
                        <a:lnSpc>
                          <a:spcPct val="107000"/>
                        </a:lnSpc>
                        <a:spcAft>
                          <a:spcPts val="0"/>
                        </a:spcAft>
                      </a:pPr>
                      <a:r>
                        <a:rPr lang="el-GR" sz="2000" b="1" dirty="0">
                          <a:effectLst/>
                        </a:rPr>
                        <a:t>ΓΝΩΣΤΙΚΕΣ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2000" b="1" dirty="0">
                          <a:effectLst/>
                        </a:rPr>
                        <a:t>ΣΥΜΠΕΡΙΦΟΡΙΚΕΣ</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2000" b="1" dirty="0" smtClean="0">
                          <a:effectLst/>
                        </a:rPr>
                        <a:t>=</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2000" b="1" dirty="0">
                          <a:effectLst/>
                        </a:rPr>
                        <a:t>ΟΡΓΑΝΩΣΗ ΠΑΡΕΜΒΑΤΙΚΩΝ ΠΡΟΓΡΑΜΜΑΤΩΝ</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90330959"/>
                  </a:ext>
                </a:extLst>
              </a:tr>
              <a:tr h="2205149">
                <a:tc>
                  <a:txBody>
                    <a:bodyPr/>
                    <a:lstStyle/>
                    <a:p>
                      <a:pPr algn="ctr">
                        <a:lnSpc>
                          <a:spcPct val="107000"/>
                        </a:lnSpc>
                        <a:spcAft>
                          <a:spcPts val="0"/>
                        </a:spcAft>
                      </a:pPr>
                      <a:r>
                        <a:rPr lang="el-GR" sz="1100" dirty="0">
                          <a:effectLst/>
                        </a:rPr>
                        <a:t> </a:t>
                      </a:r>
                    </a:p>
                    <a:p>
                      <a:pPr algn="ct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600" dirty="0">
                          <a:effectLst/>
                        </a:rPr>
                        <a:t> </a:t>
                      </a:r>
                      <a:endParaRPr lang="el-GR" sz="1100" dirty="0">
                        <a:effectLst/>
                      </a:endParaRPr>
                    </a:p>
                    <a:p>
                      <a:pPr algn="ctr">
                        <a:lnSpc>
                          <a:spcPct val="107000"/>
                        </a:lnSpc>
                        <a:spcAft>
                          <a:spcPts val="0"/>
                        </a:spcAft>
                      </a:pPr>
                      <a:r>
                        <a:rPr lang="el-GR" sz="1600" dirty="0">
                          <a:effectLst/>
                        </a:rPr>
                        <a:t> </a:t>
                      </a:r>
                      <a:endParaRPr lang="el-GR" sz="1100" dirty="0">
                        <a:effectLst/>
                      </a:endParaRPr>
                    </a:p>
                    <a:p>
                      <a:pPr algn="ctr">
                        <a:lnSpc>
                          <a:spcPct val="107000"/>
                        </a:lnSpc>
                        <a:spcAft>
                          <a:spcPts val="0"/>
                        </a:spcAft>
                      </a:pPr>
                      <a:r>
                        <a:rPr lang="el-GR" sz="4000" dirty="0">
                          <a:effectLst/>
                        </a:rPr>
                        <a:t>=</a:t>
                      </a:r>
                      <a:endParaRPr lang="el-GR"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1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8040727"/>
                  </a:ext>
                </a:extLst>
              </a:tr>
            </a:tbl>
          </a:graphicData>
        </a:graphic>
      </p:graphicFrame>
      <p:pic>
        <p:nvPicPr>
          <p:cNvPr id="12" name="Picture 11" descr="C:\Users\kpate\Desktop\ΣΔΓΔΣ.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61" y="2195771"/>
            <a:ext cx="2054940" cy="1719300"/>
          </a:xfrm>
          <a:prstGeom prst="rect">
            <a:avLst/>
          </a:prstGeom>
          <a:noFill/>
          <a:ln>
            <a:noFill/>
          </a:ln>
        </p:spPr>
      </p:pic>
      <p:pic>
        <p:nvPicPr>
          <p:cNvPr id="13" name="Picture 12" descr="Ειδική Διαπαιδαγώγηση : «Έλεγχος και διαχείριση συναισθημάτων» Υλικό"/>
          <p:cNvPicPr/>
          <p:nvPr/>
        </p:nvPicPr>
        <p:blipFill>
          <a:blip r:embed="rId4">
            <a:extLst>
              <a:ext uri="{28A0092B-C50C-407E-A947-70E740481C1C}">
                <a14:useLocalDpi xmlns:a14="http://schemas.microsoft.com/office/drawing/2010/main" xmlns="" val="0"/>
              </a:ext>
            </a:extLst>
          </a:blip>
          <a:srcRect/>
          <a:stretch>
            <a:fillRect/>
          </a:stretch>
        </p:blipFill>
        <p:spPr bwMode="auto">
          <a:xfrm>
            <a:off x="3458680" y="2195771"/>
            <a:ext cx="1986116" cy="1719300"/>
          </a:xfrm>
          <a:prstGeom prst="rect">
            <a:avLst/>
          </a:prstGeom>
          <a:noFill/>
          <a:ln>
            <a:noFill/>
          </a:ln>
        </p:spPr>
      </p:pic>
      <p:pic>
        <p:nvPicPr>
          <p:cNvPr id="14" name="Picture 13" descr="ΕΡΓΟΘΕΡΑΠΕΙΑ - anima"/>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60242" y="2195771"/>
            <a:ext cx="2466668" cy="1719300"/>
          </a:xfrm>
          <a:prstGeom prst="rect">
            <a:avLst/>
          </a:prstGeom>
          <a:noFill/>
          <a:ln>
            <a:noFill/>
          </a:ln>
        </p:spPr>
      </p:pic>
      <p:pic>
        <p:nvPicPr>
          <p:cNvPr id="15" name="Picture 14" descr="Λογοθεραπεία Archives - Κέντρο Αγωγής Παιδιού &amp; Εφήβου"/>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96021" y="2268841"/>
            <a:ext cx="2297798" cy="1573161"/>
          </a:xfrm>
          <a:prstGeom prst="rect">
            <a:avLst/>
          </a:prstGeom>
          <a:noFill/>
          <a:ln>
            <a:noFill/>
          </a:ln>
        </p:spPr>
      </p:pic>
    </p:spTree>
    <p:extLst>
      <p:ext uri="{BB962C8B-B14F-4D97-AF65-F5344CB8AC3E}">
        <p14:creationId xmlns:p14="http://schemas.microsoft.com/office/powerpoint/2010/main" xmlns="" val="149176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100" y="4149315"/>
            <a:ext cx="10233800" cy="2246928"/>
          </a:xfrm>
        </p:spPr>
        <p:txBody>
          <a:bodyPr>
            <a:normAutofit/>
          </a:bodyPr>
          <a:lstStyle/>
          <a:p>
            <a:pPr marL="0" indent="0">
              <a:buNone/>
            </a:pPr>
            <a:r>
              <a:rPr lang="el-GR" sz="2200" b="1" dirty="0" smtClean="0"/>
              <a:t>ΣΤΟΧΟΙ: </a:t>
            </a:r>
            <a:endParaRPr lang="el-GR" sz="2200" dirty="0"/>
          </a:p>
          <a:p>
            <a:pPr lvl="0"/>
            <a:r>
              <a:rPr lang="el-GR" sz="2200" b="1" dirty="0" smtClean="0"/>
              <a:t>Η καλλιέργεια δεξιοτήτων </a:t>
            </a:r>
            <a:endParaRPr lang="el-GR" sz="2200" dirty="0"/>
          </a:p>
          <a:p>
            <a:pPr lvl="0"/>
            <a:r>
              <a:rPr lang="el-GR" sz="2200" b="1" dirty="0" smtClean="0"/>
              <a:t>Ο περιορισμός </a:t>
            </a:r>
            <a:r>
              <a:rPr lang="el-GR" sz="2200" b="1" dirty="0"/>
              <a:t>σ</a:t>
            </a:r>
            <a:r>
              <a:rPr lang="el-GR" sz="2200" b="1" dirty="0" smtClean="0"/>
              <a:t>υναισθημάτων </a:t>
            </a:r>
            <a:r>
              <a:rPr lang="el-GR" sz="2200" b="1" dirty="0"/>
              <a:t>ά</a:t>
            </a:r>
            <a:r>
              <a:rPr lang="el-GR" sz="2200" b="1" dirty="0" smtClean="0"/>
              <a:t>γχους </a:t>
            </a:r>
            <a:r>
              <a:rPr lang="el-GR" sz="2200" b="1"/>
              <a:t>και </a:t>
            </a:r>
            <a:r>
              <a:rPr lang="el-GR" sz="2200" b="1" smtClean="0"/>
              <a:t>ανασφάλειας </a:t>
            </a:r>
            <a:endParaRPr lang="el-GR" sz="2200" dirty="0"/>
          </a:p>
          <a:p>
            <a:pPr lvl="0"/>
            <a:r>
              <a:rPr lang="el-GR" sz="2200" b="1" dirty="0" smtClean="0"/>
              <a:t>Η </a:t>
            </a:r>
            <a:r>
              <a:rPr lang="el-GR" sz="2200" b="1" dirty="0"/>
              <a:t>ο</a:t>
            </a:r>
            <a:r>
              <a:rPr lang="el-GR" sz="2200" b="1" dirty="0" smtClean="0"/>
              <a:t>μαλή ένταξη στο </a:t>
            </a:r>
            <a:r>
              <a:rPr lang="el-GR" sz="2200" b="1" dirty="0"/>
              <a:t>σχολικό περιβάλλον </a:t>
            </a:r>
            <a:endParaRPr lang="el-GR" sz="2200" dirty="0"/>
          </a:p>
          <a:p>
            <a:pPr lvl="0"/>
            <a:r>
              <a:rPr lang="el-GR" sz="2200" b="1" dirty="0" smtClean="0"/>
              <a:t>Η ομαλή ένταξη στην </a:t>
            </a:r>
            <a:r>
              <a:rPr lang="el-GR" sz="2200" b="1" dirty="0"/>
              <a:t>ομάδα των συνομηλίκων </a:t>
            </a:r>
            <a:endParaRPr lang="el-GR" sz="2200" dirty="0"/>
          </a:p>
          <a:p>
            <a:endParaRPr lang="el-GR" dirty="0"/>
          </a:p>
        </p:txBody>
      </p:sp>
      <p:pic>
        <p:nvPicPr>
          <p:cNvPr id="4" name="Picture 3" descr="C:\Users\kpate\Desktop\ΔΓΔΡΗΓ.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4222" y="1146798"/>
            <a:ext cx="3838949" cy="2169203"/>
          </a:xfrm>
          <a:prstGeom prst="rect">
            <a:avLst/>
          </a:prstGeom>
          <a:noFill/>
          <a:ln>
            <a:noFill/>
          </a:ln>
        </p:spPr>
      </p:pic>
      <p:sp>
        <p:nvSpPr>
          <p:cNvPr id="5" name="Content Placeholder 2"/>
          <p:cNvSpPr txBox="1">
            <a:spLocks/>
          </p:cNvSpPr>
          <p:nvPr/>
        </p:nvSpPr>
        <p:spPr>
          <a:xfrm>
            <a:off x="4559968" y="1827390"/>
            <a:ext cx="6946232" cy="1262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dirty="0"/>
          </a:p>
        </p:txBody>
      </p:sp>
      <p:sp>
        <p:nvSpPr>
          <p:cNvPr id="7" name="Rectangle 6"/>
          <p:cNvSpPr/>
          <p:nvPr/>
        </p:nvSpPr>
        <p:spPr>
          <a:xfrm>
            <a:off x="864195" y="3441683"/>
            <a:ext cx="10751155" cy="400110"/>
          </a:xfrm>
          <a:prstGeom prst="rect">
            <a:avLst/>
          </a:prstGeom>
        </p:spPr>
        <p:txBody>
          <a:bodyPr wrap="square">
            <a:spAutoFit/>
          </a:bodyPr>
          <a:lstStyle/>
          <a:p>
            <a:pPr algn="ctr"/>
            <a:r>
              <a:rPr lang="el-GR" sz="2000" b="1" i="1" dirty="0"/>
              <a:t>ΣΤΟ ΕΠΙΚΕΝΤΡΟ ΕΙΔΙΚΩΝ ΓΟΝΕΩΝ ΚΑΙ ΔΑΣΚΑΛΩΝ </a:t>
            </a:r>
            <a:r>
              <a:rPr lang="el-GR" sz="2000" b="1" i="1" dirty="0" smtClean="0"/>
              <a:t>ΕΙΝΑΙ </a:t>
            </a:r>
            <a:r>
              <a:rPr lang="el-GR" sz="2000" b="1" i="1" dirty="0"/>
              <a:t>ΤΟ ΟΦΕΛΟΣ ΤΟΥ ΠΑΙΔΙΟΥ </a:t>
            </a:r>
            <a:endParaRPr lang="el-GR" sz="2000" dirty="0"/>
          </a:p>
        </p:txBody>
      </p:sp>
      <p:sp>
        <p:nvSpPr>
          <p:cNvPr id="8" name="Title 1"/>
          <p:cNvSpPr txBox="1">
            <a:spLocks/>
          </p:cNvSpPr>
          <p:nvPr/>
        </p:nvSpPr>
        <p:spPr>
          <a:xfrm>
            <a:off x="838200" y="365127"/>
            <a:ext cx="10515600" cy="655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l-GR" sz="3200" dirty="0" smtClean="0"/>
              <a:t>Αξιολόγηση </a:t>
            </a:r>
            <a:r>
              <a:rPr lang="el-GR" sz="3200" dirty="0"/>
              <a:t>νηπίου από το ΚΕΣΥ</a:t>
            </a:r>
          </a:p>
        </p:txBody>
      </p:sp>
    </p:spTree>
    <p:extLst>
      <p:ext uri="{BB962C8B-B14F-4D97-AF65-F5344CB8AC3E}">
        <p14:creationId xmlns:p14="http://schemas.microsoft.com/office/powerpoint/2010/main" xmlns="" val="1885072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388" y="2157414"/>
            <a:ext cx="5014913" cy="3548062"/>
          </a:xfrm>
        </p:spPr>
        <p:txBody>
          <a:bodyPr>
            <a:normAutofit/>
          </a:bodyPr>
          <a:lstStyle/>
          <a:p>
            <a:r>
              <a:rPr lang="el-GR" sz="2400" b="1" dirty="0"/>
              <a:t>Μ</a:t>
            </a:r>
            <a:r>
              <a:rPr lang="el-GR" sz="2400" b="1" dirty="0" smtClean="0"/>
              <a:t>ε </a:t>
            </a:r>
            <a:r>
              <a:rPr lang="el-GR" sz="2400" b="1" dirty="0"/>
              <a:t>ατομικές </a:t>
            </a:r>
            <a:r>
              <a:rPr lang="el-GR" sz="2400" b="1" dirty="0" smtClean="0"/>
              <a:t>συναντήσεις</a:t>
            </a:r>
          </a:p>
          <a:p>
            <a:pPr marL="0" indent="0">
              <a:buNone/>
            </a:pPr>
            <a:endParaRPr lang="el-GR" sz="2400" dirty="0"/>
          </a:p>
          <a:p>
            <a:r>
              <a:rPr lang="el-GR" sz="2400" b="1" dirty="0"/>
              <a:t>Μ</a:t>
            </a:r>
            <a:r>
              <a:rPr lang="el-GR" sz="2400" b="1" dirty="0" smtClean="0"/>
              <a:t>ε </a:t>
            </a:r>
            <a:r>
              <a:rPr lang="el-GR" sz="2400" b="1" dirty="0"/>
              <a:t>τηλεφωνική </a:t>
            </a:r>
            <a:r>
              <a:rPr lang="el-GR" sz="2400" b="1" dirty="0" smtClean="0"/>
              <a:t>επαφή</a:t>
            </a:r>
          </a:p>
          <a:p>
            <a:pPr marL="0" indent="0">
              <a:buNone/>
            </a:pPr>
            <a:endParaRPr lang="el-GR" sz="2400" dirty="0"/>
          </a:p>
          <a:p>
            <a:r>
              <a:rPr lang="el-GR" sz="2400" b="1" dirty="0"/>
              <a:t>Μ</a:t>
            </a:r>
            <a:r>
              <a:rPr lang="el-GR" sz="2400" b="1" dirty="0" smtClean="0"/>
              <a:t>ε </a:t>
            </a:r>
            <a:r>
              <a:rPr lang="el-GR" sz="2400" b="1" dirty="0"/>
              <a:t>ενημερωτικά </a:t>
            </a:r>
            <a:r>
              <a:rPr lang="el-GR" sz="2400" b="1" dirty="0" smtClean="0"/>
              <a:t>σημειώματα</a:t>
            </a:r>
          </a:p>
          <a:p>
            <a:pPr marL="0" indent="0">
              <a:buNone/>
            </a:pPr>
            <a:endParaRPr lang="el-GR" sz="2400" b="1" dirty="0" smtClean="0"/>
          </a:p>
          <a:p>
            <a:r>
              <a:rPr lang="el-GR" sz="2400" b="1" dirty="0"/>
              <a:t>Μ</a:t>
            </a:r>
            <a:r>
              <a:rPr lang="el-GR" sz="2400" b="1" dirty="0" smtClean="0"/>
              <a:t>ε </a:t>
            </a:r>
            <a:r>
              <a:rPr lang="el-GR" sz="2400" b="1" dirty="0"/>
              <a:t>διαδικτυακά ραντεβού </a:t>
            </a:r>
            <a:endParaRPr lang="el-GR" sz="2400" dirty="0"/>
          </a:p>
          <a:p>
            <a:endParaRPr lang="el-GR" dirty="0"/>
          </a:p>
        </p:txBody>
      </p:sp>
      <p:pic>
        <p:nvPicPr>
          <p:cNvPr id="8" name="Picture 7" descr="Συγκέντρωση- ενημέρωση γονέων (mikapanteleon-PawakomastoNhpiagwgeio) | 1st  day of school, Back to school gifts, School picture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5508" y="2157414"/>
            <a:ext cx="4672012" cy="3548062"/>
          </a:xfrm>
          <a:prstGeom prst="rect">
            <a:avLst/>
          </a:prstGeom>
          <a:noFill/>
          <a:ln>
            <a:noFill/>
          </a:ln>
        </p:spPr>
      </p:pic>
      <p:sp>
        <p:nvSpPr>
          <p:cNvPr id="5" name="Title 1"/>
          <p:cNvSpPr txBox="1">
            <a:spLocks/>
          </p:cNvSpPr>
          <p:nvPr/>
        </p:nvSpPr>
        <p:spPr>
          <a:xfrm>
            <a:off x="838200" y="365127"/>
            <a:ext cx="10515600" cy="655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l-GR" sz="3200" dirty="0"/>
              <a:t>Επικοινωνία σχολικής μονάδας με τους γονείς</a:t>
            </a:r>
          </a:p>
        </p:txBody>
      </p:sp>
    </p:spTree>
    <p:extLst>
      <p:ext uri="{BB962C8B-B14F-4D97-AF65-F5344CB8AC3E}">
        <p14:creationId xmlns:p14="http://schemas.microsoft.com/office/powerpoint/2010/main" xmlns="" val="27479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1857" y="1279945"/>
            <a:ext cx="6764594" cy="2945499"/>
          </a:xfrm>
        </p:spPr>
        <p:txBody>
          <a:bodyPr>
            <a:noAutofit/>
          </a:bodyPr>
          <a:lstStyle/>
          <a:p>
            <a:pPr lvl="0"/>
            <a:r>
              <a:rPr lang="el-GR" sz="2000" b="1" dirty="0"/>
              <a:t>Σχέση αμφίδρομη</a:t>
            </a:r>
            <a:endParaRPr lang="el-GR" sz="2000" dirty="0"/>
          </a:p>
          <a:p>
            <a:pPr lvl="0"/>
            <a:r>
              <a:rPr lang="el-GR" sz="2000" b="1" dirty="0"/>
              <a:t>Στηρίζεται στη συμμετοχή και στη συνεργασία</a:t>
            </a:r>
            <a:endParaRPr lang="el-GR" sz="2000" dirty="0"/>
          </a:p>
          <a:p>
            <a:pPr lvl="0"/>
            <a:r>
              <a:rPr lang="el-GR" sz="2000" b="1" dirty="0"/>
              <a:t>Οι Διαφορετικές προσεγγίσεις στις στάσεις τους μπορεί να οδηγήσει «σύγκρουση» </a:t>
            </a:r>
            <a:r>
              <a:rPr lang="el-GR" sz="2000" dirty="0"/>
              <a:t>(Νόβα </a:t>
            </a:r>
            <a:r>
              <a:rPr lang="el-GR" sz="2000" dirty="0" err="1"/>
              <a:t>Καλτσούνη</a:t>
            </a:r>
            <a:r>
              <a:rPr lang="el-GR" sz="2000" dirty="0"/>
              <a:t>, 2004)</a:t>
            </a:r>
          </a:p>
          <a:p>
            <a:pPr lvl="0"/>
            <a:r>
              <a:rPr lang="el-GR" sz="2000" b="1" dirty="0"/>
              <a:t>Ο τρόπος ανταπόκρισης των γονέων εξαρτάται από τον τρόπο που παρουσιάζονται οι πληροφορίες</a:t>
            </a:r>
            <a:endParaRPr lang="el-GR" sz="2000" dirty="0"/>
          </a:p>
          <a:p>
            <a:pPr lvl="0"/>
            <a:r>
              <a:rPr lang="el-GR" sz="2000" b="1" dirty="0"/>
              <a:t>Οι απαντήσεις των γονέων επηρεάζουν περαιτέρω το παίξιμο ρόλων από την πλευρά των επαγγελματιών </a:t>
            </a:r>
            <a:endParaRPr lang="el-GR" sz="2000" dirty="0"/>
          </a:p>
          <a:p>
            <a:pPr lvl="0">
              <a:spcBef>
                <a:spcPts val="0"/>
              </a:spcBef>
              <a:spcAft>
                <a:spcPts val="1800"/>
              </a:spcAft>
            </a:pPr>
            <a:endParaRPr lang="el-GR" sz="1800" dirty="0"/>
          </a:p>
        </p:txBody>
      </p:sp>
      <p:pic>
        <p:nvPicPr>
          <p:cNvPr id="4" name="Picture 3" descr="Το Ιστολόγιο του 41ου Δημοτικού Σχολείου Περιστερίου » Blog Archive »  Ετήσιος Προγραμματισμός Επικοινωνίας γονέων με τους εκπαιδευτικούς του  σχολείου μας"/>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1884" y="1289852"/>
            <a:ext cx="3299973" cy="2816358"/>
          </a:xfrm>
          <a:prstGeom prst="rect">
            <a:avLst/>
          </a:prstGeom>
          <a:noFill/>
          <a:ln>
            <a:noFill/>
          </a:ln>
        </p:spPr>
      </p:pic>
      <p:sp>
        <p:nvSpPr>
          <p:cNvPr id="6" name="Rectangle 5"/>
          <p:cNvSpPr/>
          <p:nvPr/>
        </p:nvSpPr>
        <p:spPr>
          <a:xfrm>
            <a:off x="1061884" y="4484273"/>
            <a:ext cx="10412361" cy="1323439"/>
          </a:xfrm>
          <a:prstGeom prst="rect">
            <a:avLst/>
          </a:prstGeom>
        </p:spPr>
        <p:txBody>
          <a:bodyPr wrap="square">
            <a:spAutoFit/>
          </a:bodyPr>
          <a:lstStyle/>
          <a:p>
            <a:r>
              <a:rPr lang="el-GR" sz="2000" b="1" dirty="0"/>
              <a:t>Η ΔΙΑΧΕΙΡΗΣΗ ΤΗΣ ΕΠΙΚΟΙΝΩΝΙΑΣ από την πλευρά των νηπιαγωγών θεωρείται ιδιαίτερα σημαντική για τη συνολική πρόοδο του μαθητή, ιδιαίτερα όταν ο νηπιαγωγός καλείται να συνεργαστεί με γονείς παιδιών που εμφανίζουν ιδιαιτερότητες </a:t>
            </a:r>
            <a:r>
              <a:rPr lang="el-GR" sz="2000" dirty="0"/>
              <a:t> </a:t>
            </a:r>
            <a:r>
              <a:rPr lang="el-GR" dirty="0"/>
              <a:t>(μαθησιακές, συμπεριφορικές, νοητικές αισθητηριακές ή σωματικές δυσκολίες) </a:t>
            </a:r>
            <a:r>
              <a:rPr lang="el-GR" sz="2000" b="1" dirty="0" smtClean="0"/>
              <a:t>και </a:t>
            </a:r>
            <a:r>
              <a:rPr lang="el-GR" sz="2000" b="1" dirty="0"/>
              <a:t>χρειάζεται να </a:t>
            </a:r>
            <a:r>
              <a:rPr lang="el-GR" sz="2000" b="1" dirty="0" smtClean="0"/>
              <a:t>παραπέμψει για αξιολόγηση </a:t>
            </a:r>
            <a:endParaRPr lang="el-GR" sz="2000" dirty="0"/>
          </a:p>
        </p:txBody>
      </p:sp>
      <p:sp>
        <p:nvSpPr>
          <p:cNvPr id="7" name="Title 1"/>
          <p:cNvSpPr txBox="1">
            <a:spLocks/>
          </p:cNvSpPr>
          <p:nvPr/>
        </p:nvSpPr>
        <p:spPr>
          <a:xfrm>
            <a:off x="838200" y="365127"/>
            <a:ext cx="10515600" cy="6559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l-GR" sz="3200" dirty="0"/>
              <a:t>Σχέση Σχολείου – Γονέων</a:t>
            </a:r>
          </a:p>
        </p:txBody>
      </p:sp>
    </p:spTree>
    <p:extLst>
      <p:ext uri="{BB962C8B-B14F-4D97-AF65-F5344CB8AC3E}">
        <p14:creationId xmlns:p14="http://schemas.microsoft.com/office/powerpoint/2010/main" xmlns="" val="157729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16" y="389744"/>
            <a:ext cx="10769184" cy="1006437"/>
          </a:xfrm>
        </p:spPr>
        <p:txBody>
          <a:bodyPr>
            <a:noAutofit/>
          </a:bodyPr>
          <a:lstStyle/>
          <a:p>
            <a:pPr algn="ctr"/>
            <a:r>
              <a:rPr lang="el-GR" sz="3200" b="1" dirty="0" smtClean="0"/>
              <a:t/>
            </a:r>
            <a:br>
              <a:rPr lang="el-GR" sz="3200" b="1" dirty="0" smtClean="0"/>
            </a:br>
            <a:r>
              <a:rPr lang="el-GR" sz="3200" dirty="0" smtClean="0"/>
              <a:t>Βασικές Δεξιότητες για Αποτελεσματική</a:t>
            </a:r>
            <a:br>
              <a:rPr lang="el-GR" sz="3200" dirty="0" smtClean="0"/>
            </a:br>
            <a:r>
              <a:rPr lang="el-GR" sz="3200" dirty="0" smtClean="0"/>
              <a:t>Επικοινωνία με τους Γονείς</a:t>
            </a:r>
            <a:r>
              <a:rPr lang="el-GR" sz="3200" dirty="0"/>
              <a:t/>
            </a:r>
            <a:br>
              <a:rPr lang="el-GR" sz="3200" dirty="0"/>
            </a:br>
            <a:endParaRPr lang="el-GR" sz="3200" dirty="0"/>
          </a:p>
        </p:txBody>
      </p:sp>
      <p:pic>
        <p:nvPicPr>
          <p:cNvPr id="1025" name="Picture 52" descr="Η σχέση εμπιστοσύνης είναι απαραίτητη για όλους - ΕΦΗΜΕΡΙΔΑ ΘΑΡΡΟ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6442" y="1613795"/>
            <a:ext cx="3855037" cy="22325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H Ενεργητική Ακρόαση συμβαίνει μόνο όταν ακούμε με Νόημα … -  hypnotherapy4u.g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199" y="3960208"/>
            <a:ext cx="3876340" cy="2080455"/>
          </a:xfrm>
          <a:prstGeom prst="rect">
            <a:avLst/>
          </a:prstGeom>
          <a:noFill/>
          <a:ln>
            <a:noFill/>
          </a:ln>
        </p:spPr>
      </p:pic>
      <p:sp>
        <p:nvSpPr>
          <p:cNvPr id="8" name="Rectangle 7"/>
          <p:cNvSpPr/>
          <p:nvPr/>
        </p:nvSpPr>
        <p:spPr>
          <a:xfrm>
            <a:off x="1986116" y="6040663"/>
            <a:ext cx="8895363" cy="685059"/>
          </a:xfrm>
          <a:prstGeom prst="rect">
            <a:avLst/>
          </a:prstGeom>
        </p:spPr>
        <p:txBody>
          <a:bodyPr wrap="square">
            <a:spAutoFit/>
          </a:bodyPr>
          <a:lstStyle/>
          <a:p>
            <a:pPr algn="ctr">
              <a:lnSpc>
                <a:spcPct val="107000"/>
              </a:lnSpc>
              <a:spcAft>
                <a:spcPts val="0"/>
              </a:spcAft>
            </a:pPr>
            <a:r>
              <a:rPr lang="el-GR" b="1" i="1" dirty="0">
                <a:ea typeface="Calibri" panose="020F0502020204030204" pitchFamily="34" charset="0"/>
                <a:cs typeface="Times New Roman" panose="02020603050405020304" pitchFamily="18" charset="0"/>
              </a:rPr>
              <a:t>Η διαπροσωπική επικοινωνία οδηγείται σε αποτελεσματική επικοινωνία όταν το μήνυμα</a:t>
            </a:r>
            <a:endParaRPr lang="el-GR" i="1" dirty="0">
              <a:ea typeface="Calibri" panose="020F0502020204030204" pitchFamily="34" charset="0"/>
              <a:cs typeface="Times New Roman" panose="02020603050405020304" pitchFamily="18" charset="0"/>
            </a:endParaRPr>
          </a:p>
          <a:p>
            <a:pPr algn="ctr">
              <a:lnSpc>
                <a:spcPct val="107000"/>
              </a:lnSpc>
              <a:spcAft>
                <a:spcPts val="0"/>
              </a:spcAft>
            </a:pPr>
            <a:r>
              <a:rPr lang="el-GR" b="1" i="1" dirty="0">
                <a:ea typeface="Calibri" panose="020F0502020204030204" pitchFamily="34" charset="0"/>
                <a:cs typeface="Times New Roman" panose="02020603050405020304" pitchFamily="18" charset="0"/>
              </a:rPr>
              <a:t>χαρακτηρίζεται από</a:t>
            </a:r>
            <a:r>
              <a:rPr lang="el-GR" i="1" dirty="0">
                <a:ea typeface="Calibri" panose="020F0502020204030204" pitchFamily="34" charset="0"/>
                <a:cs typeface="Times New Roman" panose="02020603050405020304" pitchFamily="18" charset="0"/>
              </a:rPr>
              <a:t>: </a:t>
            </a:r>
            <a:r>
              <a:rPr lang="el-GR" b="1" i="1" dirty="0">
                <a:ea typeface="Calibri" panose="020F0502020204030204" pitchFamily="34" charset="0"/>
                <a:cs typeface="Times New Roman" panose="02020603050405020304" pitchFamily="18" charset="0"/>
              </a:rPr>
              <a:t>ΣΑΦΗΝΕΙΑ, ΠΛΗΡΟΤΗΤΑ, ΕΙΛΙΚΡΙΝΕΙΑ</a:t>
            </a:r>
            <a:r>
              <a:rPr lang="el-GR" i="1" dirty="0">
                <a:ea typeface="Calibri" panose="020F0502020204030204" pitchFamily="34" charset="0"/>
                <a:cs typeface="Times New Roman" panose="02020603050405020304" pitchFamily="18" charset="0"/>
              </a:rPr>
              <a:t> </a:t>
            </a:r>
            <a:r>
              <a:rPr lang="el-GR" dirty="0">
                <a:ea typeface="Calibri" panose="020F0502020204030204" pitchFamily="34" charset="0"/>
                <a:cs typeface="Times New Roman" panose="02020603050405020304" pitchFamily="18" charset="0"/>
              </a:rPr>
              <a:t>(Σαΐτη &amp; Σαΐτης, 2012</a:t>
            </a:r>
            <a:r>
              <a:rPr lang="el-GR" dirty="0" smtClean="0">
                <a:ea typeface="Calibri" panose="020F0502020204030204" pitchFamily="34" charset="0"/>
                <a:cs typeface="Times New Roman" panose="02020603050405020304" pitchFamily="18" charset="0"/>
              </a:rPr>
              <a:t>)</a:t>
            </a:r>
            <a:endParaRPr lang="el-GR" dirty="0">
              <a:ea typeface="Calibri" panose="020F0502020204030204" pitchFamily="34" charset="0"/>
              <a:cs typeface="Times New Roman" panose="02020603050405020304" pitchFamily="18" charset="0"/>
            </a:endParaRPr>
          </a:p>
        </p:txBody>
      </p:sp>
      <p:sp>
        <p:nvSpPr>
          <p:cNvPr id="10" name="Content Placeholder 9"/>
          <p:cNvSpPr>
            <a:spLocks noGrp="1"/>
          </p:cNvSpPr>
          <p:nvPr>
            <p:ph idx="1"/>
          </p:nvPr>
        </p:nvSpPr>
        <p:spPr>
          <a:xfrm>
            <a:off x="1080670" y="1546173"/>
            <a:ext cx="5745495" cy="2071818"/>
          </a:xfrm>
        </p:spPr>
        <p:txBody>
          <a:bodyPr>
            <a:noAutofit/>
          </a:bodyPr>
          <a:lstStyle/>
          <a:p>
            <a:pPr marL="0" indent="0">
              <a:buNone/>
            </a:pPr>
            <a:r>
              <a:rPr lang="el-GR" sz="2000" b="1" dirty="0"/>
              <a:t>Η καλλιέργεια θετικού κλίματος στη σχολική μονάδα ενισχύεται από την εφαρμογή βασικών δεξιοτήτων </a:t>
            </a:r>
            <a:r>
              <a:rPr lang="el-GR" sz="2000" b="1" dirty="0" smtClean="0"/>
              <a:t>επικοινωνίας επειδή:</a:t>
            </a:r>
            <a:endParaRPr lang="el-GR" sz="2000" dirty="0"/>
          </a:p>
          <a:p>
            <a:pPr lvl="0"/>
            <a:r>
              <a:rPr lang="el-GR" sz="2000" b="1" dirty="0"/>
              <a:t>Διευκολύνει </a:t>
            </a:r>
            <a:r>
              <a:rPr lang="el-GR" sz="2000" b="1" dirty="0" smtClean="0"/>
              <a:t>τη</a:t>
            </a:r>
            <a:r>
              <a:rPr lang="el-GR" sz="2000" b="1" dirty="0"/>
              <a:t>ν</a:t>
            </a:r>
            <a:r>
              <a:rPr lang="en-US" sz="2000" b="1" dirty="0" smtClean="0"/>
              <a:t> </a:t>
            </a:r>
            <a:r>
              <a:rPr lang="el-GR" sz="2000" b="1" dirty="0" smtClean="0"/>
              <a:t>προσωπική επαφή</a:t>
            </a:r>
            <a:endParaRPr lang="el-GR" sz="2000" dirty="0"/>
          </a:p>
          <a:p>
            <a:pPr lvl="0"/>
            <a:r>
              <a:rPr lang="el-GR" sz="2000" b="1" dirty="0"/>
              <a:t>Δημιουργούνται σχέσεις εμπιστοσύνης </a:t>
            </a:r>
            <a:endParaRPr lang="el-GR" sz="2000" dirty="0"/>
          </a:p>
          <a:p>
            <a:r>
              <a:rPr lang="el-GR" sz="2000" b="1" dirty="0" smtClean="0"/>
              <a:t>Οδηγεί στη σαφέστερη </a:t>
            </a:r>
            <a:r>
              <a:rPr lang="el-GR" sz="2000" b="1" dirty="0"/>
              <a:t>κατανόηση του ομιλητή</a:t>
            </a:r>
            <a:endParaRPr lang="el-GR" sz="2000" dirty="0"/>
          </a:p>
        </p:txBody>
      </p:sp>
      <p:sp>
        <p:nvSpPr>
          <p:cNvPr id="12" name="Rectangle 11"/>
          <p:cNvSpPr/>
          <p:nvPr/>
        </p:nvSpPr>
        <p:spPr>
          <a:xfrm>
            <a:off x="5257800" y="4244332"/>
            <a:ext cx="6096000" cy="1652760"/>
          </a:xfrm>
          <a:prstGeom prst="rect">
            <a:avLst/>
          </a:prstGeom>
        </p:spPr>
        <p:txBody>
          <a:bodyPr>
            <a:spAutoFit/>
          </a:bodyPr>
          <a:lstStyle/>
          <a:p>
            <a:pPr algn="ctr"/>
            <a:r>
              <a:rPr lang="el-GR" sz="2000" b="1" dirty="0" smtClean="0">
                <a:ea typeface="Calibri" panose="020F0502020204030204" pitchFamily="34" charset="0"/>
                <a:cs typeface="Times New Roman" panose="02020603050405020304" pitchFamily="18" charset="0"/>
              </a:rPr>
              <a:t>Ο </a:t>
            </a:r>
            <a:r>
              <a:rPr lang="el-GR" sz="2000" b="1" dirty="0">
                <a:ea typeface="Calibri" panose="020F0502020204030204" pitchFamily="34" charset="0"/>
                <a:cs typeface="Times New Roman" panose="02020603050405020304" pitchFamily="18" charset="0"/>
              </a:rPr>
              <a:t>εκπαιδευτικός θα πρέπει να ακούει προσεκτικά και να καταλαβαίνει αυτά που λέει και </a:t>
            </a:r>
            <a:endParaRPr lang="el-GR" sz="2000" b="1" dirty="0" smtClean="0">
              <a:ea typeface="Calibri" panose="020F0502020204030204" pitchFamily="34" charset="0"/>
              <a:cs typeface="Times New Roman" panose="02020603050405020304" pitchFamily="18" charset="0"/>
            </a:endParaRPr>
          </a:p>
          <a:p>
            <a:pPr algn="ctr"/>
            <a:r>
              <a:rPr lang="el-GR" sz="2000" b="1" dirty="0" smtClean="0">
                <a:ea typeface="Calibri" panose="020F0502020204030204" pitchFamily="34" charset="0"/>
                <a:cs typeface="Times New Roman" panose="02020603050405020304" pitchFamily="18" charset="0"/>
              </a:rPr>
              <a:t>αισθάνεται  ο </a:t>
            </a:r>
            <a:r>
              <a:rPr lang="el-GR" sz="2000" b="1" dirty="0">
                <a:ea typeface="Calibri" panose="020F0502020204030204" pitchFamily="34" charset="0"/>
                <a:cs typeface="Times New Roman" panose="02020603050405020304" pitchFamily="18" charset="0"/>
              </a:rPr>
              <a:t>γονιός </a:t>
            </a:r>
            <a:endParaRPr lang="el-GR" sz="2000" b="1" dirty="0" smtClean="0">
              <a:ea typeface="Calibri" panose="020F0502020204030204" pitchFamily="34" charset="0"/>
              <a:cs typeface="Times New Roman" panose="02020603050405020304" pitchFamily="18" charset="0"/>
            </a:endParaRPr>
          </a:p>
          <a:p>
            <a:pPr algn="ctr"/>
            <a:endParaRPr lang="el-GR" sz="2000" dirty="0">
              <a:ea typeface="Calibri" panose="020F0502020204030204" pitchFamily="34" charset="0"/>
              <a:cs typeface="Times New Roman" panose="02020603050405020304" pitchFamily="18" charset="0"/>
            </a:endParaRPr>
          </a:p>
          <a:p>
            <a:pPr algn="ctr">
              <a:lnSpc>
                <a:spcPct val="107000"/>
              </a:lnSpc>
              <a:spcAft>
                <a:spcPts val="800"/>
              </a:spcAft>
            </a:pPr>
            <a:r>
              <a:rPr lang="el-GR" sz="2000" b="1" dirty="0">
                <a:ea typeface="Calibri" panose="020F0502020204030204" pitchFamily="34" charset="0"/>
                <a:cs typeface="Times New Roman" panose="02020603050405020304" pitchFamily="18" charset="0"/>
              </a:rPr>
              <a:t> </a:t>
            </a:r>
            <a:r>
              <a:rPr lang="el-GR" sz="2000" b="1" u="sng" dirty="0" smtClean="0">
                <a:ea typeface="Calibri" panose="020F0502020204030204" pitchFamily="34" charset="0"/>
                <a:cs typeface="Times New Roman" panose="02020603050405020304" pitchFamily="18" charset="0"/>
              </a:rPr>
              <a:t>ΕΝΕΡΓΗΤΙΚΗ </a:t>
            </a:r>
            <a:r>
              <a:rPr lang="el-GR" sz="2000" b="1" u="sng" dirty="0">
                <a:ea typeface="Calibri" panose="020F0502020204030204" pitchFamily="34" charset="0"/>
                <a:cs typeface="Times New Roman" panose="02020603050405020304" pitchFamily="18" charset="0"/>
              </a:rPr>
              <a:t>ΑΚΡΟΑΣΗ</a:t>
            </a:r>
            <a:endParaRPr lang="el-GR" sz="2000" dirty="0"/>
          </a:p>
        </p:txBody>
      </p:sp>
    </p:spTree>
    <p:extLst>
      <p:ext uri="{BB962C8B-B14F-4D97-AF65-F5344CB8AC3E}">
        <p14:creationId xmlns:p14="http://schemas.microsoft.com/office/powerpoint/2010/main" xmlns="" val="2379387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03"/>
            <a:ext cx="10515600" cy="887429"/>
          </a:xfrm>
        </p:spPr>
        <p:txBody>
          <a:bodyPr>
            <a:normAutofit fontScale="90000"/>
          </a:bodyPr>
          <a:lstStyle/>
          <a:p>
            <a:pPr algn="ctr"/>
            <a:r>
              <a:rPr lang="el-GR" b="1" dirty="0" smtClean="0"/>
              <a:t/>
            </a:r>
            <a:br>
              <a:rPr lang="el-GR" b="1" dirty="0" smtClean="0"/>
            </a:br>
            <a:r>
              <a:rPr lang="el-GR" sz="3600" dirty="0" smtClean="0"/>
              <a:t>Ενεργητική Ακρόαση</a:t>
            </a:r>
            <a:br>
              <a:rPr lang="el-GR" sz="3600" dirty="0" smtClean="0"/>
            </a:br>
            <a:r>
              <a:rPr lang="el-GR" sz="2700" i="1" dirty="0" err="1" smtClean="0"/>
              <a:t>Carl</a:t>
            </a:r>
            <a:r>
              <a:rPr lang="el-GR" sz="2700" i="1" dirty="0" smtClean="0"/>
              <a:t> </a:t>
            </a:r>
            <a:r>
              <a:rPr lang="el-GR" sz="2700" i="1" dirty="0" err="1"/>
              <a:t>Rogers</a:t>
            </a:r>
            <a:r>
              <a:rPr lang="el-GR" sz="2700" i="1" dirty="0"/>
              <a:t> (1967)</a:t>
            </a:r>
            <a:r>
              <a:rPr lang="el-GR" sz="3600" dirty="0"/>
              <a:t/>
            </a:r>
            <a:br>
              <a:rPr lang="el-GR" sz="3600" dirty="0"/>
            </a:br>
            <a:endParaRPr lang="el-GR" sz="3600" dirty="0"/>
          </a:p>
        </p:txBody>
      </p:sp>
      <p:sp>
        <p:nvSpPr>
          <p:cNvPr id="3" name="Content Placeholder 2"/>
          <p:cNvSpPr>
            <a:spLocks noGrp="1"/>
          </p:cNvSpPr>
          <p:nvPr>
            <p:ph idx="1"/>
          </p:nvPr>
        </p:nvSpPr>
        <p:spPr/>
        <p:txBody>
          <a:bodyPr/>
          <a:lstStyle/>
          <a:p>
            <a:endParaRPr lang="el-GR" dirty="0"/>
          </a:p>
          <a:p>
            <a:endParaRPr lang="el-GR" dirty="0"/>
          </a:p>
        </p:txBody>
      </p:sp>
      <p:pic>
        <p:nvPicPr>
          <p:cNvPr id="4" name="Picture 3" descr="H Ενεργητική Ακρόαση συμβαίνει μόνο όταν ακούμε με Νόημα … -  hypnotherapy4u.gr"/>
          <p:cNvPicPr/>
          <p:nvPr/>
        </p:nvPicPr>
        <p:blipFill>
          <a:blip r:embed="rId3">
            <a:extLst>
              <a:ext uri="{28A0092B-C50C-407E-A947-70E740481C1C}">
                <a14:useLocalDpi xmlns:a14="http://schemas.microsoft.com/office/drawing/2010/main" xmlns="" val="0"/>
              </a:ext>
            </a:extLst>
          </a:blip>
          <a:srcRect/>
          <a:stretch>
            <a:fillRect/>
          </a:stretch>
        </p:blipFill>
        <p:spPr bwMode="auto">
          <a:xfrm>
            <a:off x="1617872" y="1344327"/>
            <a:ext cx="8956256" cy="4041945"/>
          </a:xfrm>
          <a:prstGeom prst="rect">
            <a:avLst/>
          </a:prstGeom>
          <a:noFill/>
          <a:ln>
            <a:noFill/>
          </a:ln>
        </p:spPr>
      </p:pic>
      <p:sp>
        <p:nvSpPr>
          <p:cNvPr id="5" name="Rectangle 4"/>
          <p:cNvSpPr/>
          <p:nvPr/>
        </p:nvSpPr>
        <p:spPr>
          <a:xfrm>
            <a:off x="838200" y="5516833"/>
            <a:ext cx="10756490" cy="1015663"/>
          </a:xfrm>
          <a:prstGeom prst="rect">
            <a:avLst/>
          </a:prstGeom>
        </p:spPr>
        <p:txBody>
          <a:bodyPr wrap="square">
            <a:spAutoFit/>
          </a:bodyPr>
          <a:lstStyle/>
          <a:p>
            <a:pPr algn="ctr"/>
            <a:r>
              <a:rPr lang="el-GR" sz="2000" i="1" dirty="0" smtClean="0"/>
              <a:t>«είναι </a:t>
            </a:r>
            <a:r>
              <a:rPr lang="el-GR" sz="2000" i="1" dirty="0"/>
              <a:t>μια διαδικασία δομημένη, δυναμική και διαδραστική η οποία απαιτεί τη συμμετοχή όλων των αισθήσεων και περιλαμβάνει ποικίλα στοιχεία επικοινωνίας, όπως την προσοχή, την κατανόηση, την ενσυναίσθηση και την ταυτόχρονη αξιολόγηση της λεκτικής και μη </a:t>
            </a:r>
            <a:r>
              <a:rPr lang="el-GR" sz="2000" i="1" dirty="0" smtClean="0"/>
              <a:t>επικοινωνίας»</a:t>
            </a:r>
            <a:endParaRPr lang="el-GR" sz="2000" i="1" dirty="0"/>
          </a:p>
        </p:txBody>
      </p:sp>
    </p:spTree>
    <p:extLst>
      <p:ext uri="{BB962C8B-B14F-4D97-AF65-F5344CB8AC3E}">
        <p14:creationId xmlns:p14="http://schemas.microsoft.com/office/powerpoint/2010/main" xmlns="" val="417449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234"/>
            <a:ext cx="12191999" cy="753495"/>
          </a:xfrm>
        </p:spPr>
        <p:txBody>
          <a:bodyPr>
            <a:noAutofit/>
          </a:bodyPr>
          <a:lstStyle/>
          <a:p>
            <a:pPr algn="ctr"/>
            <a:r>
              <a:rPr lang="el-GR" sz="3200" dirty="0" smtClean="0"/>
              <a:t>Βασικές Αρχές που Διέπουν την Ενεργητική Ακρόαση</a:t>
            </a:r>
            <a:endParaRPr lang="el-GR" sz="4000" dirty="0"/>
          </a:p>
        </p:txBody>
      </p:sp>
      <p:sp>
        <p:nvSpPr>
          <p:cNvPr id="5" name="Rectangle 4"/>
          <p:cNvSpPr/>
          <p:nvPr/>
        </p:nvSpPr>
        <p:spPr>
          <a:xfrm>
            <a:off x="3093372" y="871505"/>
            <a:ext cx="5475602" cy="532903"/>
          </a:xfrm>
          <a:prstGeom prst="rect">
            <a:avLst/>
          </a:prstGeom>
        </p:spPr>
        <p:txBody>
          <a:bodyPr wrap="none">
            <a:spAutoFit/>
          </a:bodyPr>
          <a:lstStyle/>
          <a:p>
            <a:pPr algn="ctr">
              <a:lnSpc>
                <a:spcPct val="107000"/>
              </a:lnSpc>
              <a:spcAft>
                <a:spcPts val="0"/>
              </a:spcAft>
            </a:pPr>
            <a:r>
              <a:rPr lang="el-GR" sz="2800" b="1" dirty="0">
                <a:ea typeface="Calibri" panose="020F0502020204030204" pitchFamily="34" charset="0"/>
                <a:cs typeface="Times New Roman" panose="02020603050405020304" pitchFamily="18" charset="0"/>
              </a:rPr>
              <a:t>Α. Προσοχή &amp; </a:t>
            </a:r>
            <a:r>
              <a:rPr lang="el-GR" sz="2800" b="1" dirty="0" smtClean="0">
                <a:ea typeface="Calibri" panose="020F0502020204030204" pitchFamily="34" charset="0"/>
                <a:cs typeface="Times New Roman" panose="02020603050405020304" pitchFamily="18" charset="0"/>
              </a:rPr>
              <a:t>Παρατηρητικότητα</a:t>
            </a:r>
          </a:p>
        </p:txBody>
      </p:sp>
      <p:graphicFrame>
        <p:nvGraphicFramePr>
          <p:cNvPr id="10" name="Table 9"/>
          <p:cNvGraphicFramePr>
            <a:graphicFrameLocks noGrp="1"/>
          </p:cNvGraphicFramePr>
          <p:nvPr>
            <p:extLst>
              <p:ext uri="{D42A27DB-BD31-4B8C-83A1-F6EECF244321}">
                <p14:modId xmlns:p14="http://schemas.microsoft.com/office/powerpoint/2010/main" xmlns="" val="2310473560"/>
              </p:ext>
            </p:extLst>
          </p:nvPr>
        </p:nvGraphicFramePr>
        <p:xfrm>
          <a:off x="4946752" y="1452399"/>
          <a:ext cx="6566821" cy="5220929"/>
        </p:xfrm>
        <a:graphic>
          <a:graphicData uri="http://schemas.openxmlformats.org/drawingml/2006/table">
            <a:tbl>
              <a:tblPr firstRow="1" firstCol="1" bandRow="1">
                <a:tableStyleId>{5C22544A-7EE6-4342-B048-85BDC9FD1C3A}</a:tableStyleId>
              </a:tblPr>
              <a:tblGrid>
                <a:gridCol w="6566821">
                  <a:extLst>
                    <a:ext uri="{9D8B030D-6E8A-4147-A177-3AD203B41FA5}">
                      <a16:colId xmlns:a16="http://schemas.microsoft.com/office/drawing/2014/main" xmlns="" val="1530549530"/>
                    </a:ext>
                  </a:extLst>
                </a:gridCol>
              </a:tblGrid>
              <a:tr h="5220929">
                <a:tc>
                  <a:txBody>
                    <a:bodyPr/>
                    <a:lstStyle/>
                    <a:p>
                      <a:pPr algn="ctr">
                        <a:lnSpc>
                          <a:spcPct val="107000"/>
                        </a:lnSpc>
                        <a:spcAft>
                          <a:spcPts val="0"/>
                        </a:spcAft>
                      </a:pPr>
                      <a:r>
                        <a:rPr lang="el-GR" sz="14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4098330"/>
                  </a:ext>
                </a:extLst>
              </a:tr>
            </a:tbl>
          </a:graphicData>
        </a:graphic>
      </p:graphicFrame>
      <p:pic>
        <p:nvPicPr>
          <p:cNvPr id="11" name="Picture 10" descr="Εισαγωγή: μη λεκτική επικοινωνία – CaseWOR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7645" y="1452399"/>
            <a:ext cx="6205928" cy="4927460"/>
          </a:xfrm>
          <a:prstGeom prst="rect">
            <a:avLst/>
          </a:prstGeom>
          <a:noFill/>
          <a:ln>
            <a:noFill/>
          </a:ln>
        </p:spPr>
      </p:pic>
      <p:pic>
        <p:nvPicPr>
          <p:cNvPr id="12" name="Picture 11" descr="C:\Users\kpate\Desktop\ΓΗΦ.jpg"/>
          <p:cNvPicPr/>
          <p:nvPr/>
        </p:nvPicPr>
        <p:blipFill>
          <a:blip r:embed="rId4">
            <a:extLst>
              <a:ext uri="{28A0092B-C50C-407E-A947-70E740481C1C}">
                <a14:useLocalDpi xmlns:a14="http://schemas.microsoft.com/office/drawing/2010/main" xmlns="" val="0"/>
              </a:ext>
            </a:extLst>
          </a:blip>
          <a:srcRect/>
          <a:stretch>
            <a:fillRect/>
          </a:stretch>
        </p:blipFill>
        <p:spPr bwMode="auto">
          <a:xfrm>
            <a:off x="1187841" y="2266650"/>
            <a:ext cx="2818150" cy="1911345"/>
          </a:xfrm>
          <a:prstGeom prst="rect">
            <a:avLst/>
          </a:prstGeom>
          <a:noFill/>
          <a:ln>
            <a:noFill/>
          </a:ln>
        </p:spPr>
      </p:pic>
      <p:sp>
        <p:nvSpPr>
          <p:cNvPr id="13" name="Rectangle 12"/>
          <p:cNvSpPr/>
          <p:nvPr/>
        </p:nvSpPr>
        <p:spPr>
          <a:xfrm>
            <a:off x="756745" y="4628674"/>
            <a:ext cx="3680343" cy="784830"/>
          </a:xfrm>
          <a:prstGeom prst="rect">
            <a:avLst/>
          </a:prstGeom>
        </p:spPr>
        <p:txBody>
          <a:bodyPr wrap="square">
            <a:spAutoFit/>
          </a:bodyPr>
          <a:lstStyle/>
          <a:p>
            <a:pPr>
              <a:spcAft>
                <a:spcPts val="600"/>
              </a:spcAft>
            </a:pPr>
            <a:r>
              <a:rPr lang="el-GR" sz="2000" b="1" dirty="0">
                <a:ea typeface="Calibri" panose="020F0502020204030204" pitchFamily="34" charset="0"/>
                <a:cs typeface="Times New Roman" panose="02020603050405020304" pitchFamily="18" charset="0"/>
              </a:rPr>
              <a:t>Α1. ΜΗ ΛΕΚΤΙΚΗ </a:t>
            </a:r>
            <a:r>
              <a:rPr lang="el-GR" sz="2000" b="1" dirty="0" smtClean="0">
                <a:ea typeface="Calibri" panose="020F0502020204030204" pitchFamily="34" charset="0"/>
                <a:cs typeface="Times New Roman" panose="02020603050405020304" pitchFamily="18" charset="0"/>
              </a:rPr>
              <a:t>ΣΤΑΣΗ</a:t>
            </a:r>
          </a:p>
          <a:p>
            <a:pPr>
              <a:spcAft>
                <a:spcPts val="600"/>
              </a:spcAft>
            </a:pPr>
            <a:r>
              <a:rPr lang="el-GR" sz="2000" b="1" dirty="0" smtClean="0">
                <a:cs typeface="Times New Roman" panose="02020603050405020304" pitchFamily="18" charset="0"/>
              </a:rPr>
              <a:t>Α2. ΛΕΚΤΙΚΗ ΕΠΙΚΟΙΝΩΝΙΑ</a:t>
            </a:r>
            <a:endParaRPr lang="el-GR" sz="2000" dirty="0"/>
          </a:p>
        </p:txBody>
      </p:sp>
    </p:spTree>
    <p:extLst>
      <p:ext uri="{BB962C8B-B14F-4D97-AF65-F5344CB8AC3E}">
        <p14:creationId xmlns:p14="http://schemas.microsoft.com/office/powerpoint/2010/main" xmlns="" val="210524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1306</TotalTime>
  <Words>1462</Words>
  <Application>Microsoft Office PowerPoint</Application>
  <PresentationFormat>Προσαρμογή</PresentationFormat>
  <Paragraphs>213</Paragraphs>
  <Slides>21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Depth</vt:lpstr>
      <vt:lpstr>Διαφάνεια 1</vt:lpstr>
      <vt:lpstr> Στο νηπιαγωγείο μπορούν να εντοπιστούν </vt:lpstr>
      <vt:lpstr> Πρώιμη ανίχνευση δυσκολιών  </vt:lpstr>
      <vt:lpstr>Διαφάνεια 4</vt:lpstr>
      <vt:lpstr>Διαφάνεια 5</vt:lpstr>
      <vt:lpstr>Διαφάνεια 6</vt:lpstr>
      <vt:lpstr> Βασικές Δεξιότητες για Αποτελεσματική Επικοινωνία με τους Γονείς </vt:lpstr>
      <vt:lpstr> Ενεργητική Ακρόαση Carl Rogers (1967) </vt:lpstr>
      <vt:lpstr>Βασικές Αρχές που Διέπουν την Ενεργητική Ακρόαση</vt:lpstr>
      <vt:lpstr>Βασικές Αρχές που Διέπουν την Ενεργητική Ακρόαση</vt:lpstr>
      <vt:lpstr>Βασικές Αρχές που Διέπουν την Ενεργητική Ακρόαση</vt:lpstr>
      <vt:lpstr>Βασικές Αρχές που Διέπουν την Ενεργητική Ακρόαση</vt:lpstr>
      <vt:lpstr>Αντιδράσεις που θα πρέπει να αποφεύγονται από τους εκπαιδευτικούς κατά την εφαρμογή της ενεργητικής ακρόασης </vt:lpstr>
      <vt:lpstr>Βασικές Αρχές που Διέπουν την Ενεργητική Ακρόαση</vt:lpstr>
      <vt:lpstr>Βασικές Αρχές που Διέπουν την Ενεργητική Ακρόαση</vt:lpstr>
      <vt:lpstr>Βασικές Αρχές που Διέπουν την Ενεργητική Ακρόαση</vt:lpstr>
      <vt:lpstr>Επικοινωνιακή Δεξιότητα της Ενεργητικής Ακρόασης</vt:lpstr>
      <vt:lpstr> Συνοψίζοντας… </vt:lpstr>
      <vt:lpstr>Σκοπός: η κινητοποίηση των γονέων</vt:lpstr>
      <vt:lpstr>Διαφάνεια 20</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dc:creator>
  <cp:lastModifiedBy>Μιχάλης Λαγουδάκος</cp:lastModifiedBy>
  <cp:revision>310</cp:revision>
  <dcterms:created xsi:type="dcterms:W3CDTF">2021-01-25T20:19:51Z</dcterms:created>
  <dcterms:modified xsi:type="dcterms:W3CDTF">2021-02-08T08:11:31Z</dcterms:modified>
</cp:coreProperties>
</file>